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2"/>
  </p:notesMasterIdLst>
  <p:sldIdLst>
    <p:sldId id="256" r:id="rId2"/>
    <p:sldId id="257" r:id="rId3"/>
    <p:sldId id="258" r:id="rId4"/>
    <p:sldId id="284" r:id="rId5"/>
    <p:sldId id="287" r:id="rId6"/>
    <p:sldId id="288" r:id="rId7"/>
    <p:sldId id="289" r:id="rId8"/>
    <p:sldId id="290" r:id="rId9"/>
    <p:sldId id="275" r:id="rId10"/>
    <p:sldId id="291" r:id="rId11"/>
    <p:sldId id="292" r:id="rId12"/>
    <p:sldId id="293" r:id="rId13"/>
    <p:sldId id="276" r:id="rId14"/>
    <p:sldId id="277" r:id="rId15"/>
    <p:sldId id="278" r:id="rId16"/>
    <p:sldId id="279" r:id="rId17"/>
    <p:sldId id="280" r:id="rId18"/>
    <p:sldId id="294" r:id="rId19"/>
    <p:sldId id="295" r:id="rId20"/>
    <p:sldId id="286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540" autoAdjust="0"/>
    <p:restoredTop sz="94660"/>
  </p:normalViewPr>
  <p:slideViewPr>
    <p:cSldViewPr snapToGrid="0">
      <p:cViewPr varScale="1">
        <p:scale>
          <a:sx n="76" d="100"/>
          <a:sy n="76" d="100"/>
        </p:scale>
        <p:origin x="-45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A6610-19CB-4CFD-9D3D-862F97BF8DAE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64906-615F-46B3-95F2-1A781984D2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7718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33EC-1ADA-4013-87E1-7ED5C05C780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E9FE-997B-4F4A-BB85-8F1710CC0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382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33EC-1ADA-4013-87E1-7ED5C05C780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E9FE-997B-4F4A-BB85-8F1710CC0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64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33EC-1ADA-4013-87E1-7ED5C05C780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E9FE-997B-4F4A-BB85-8F1710CC08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37866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33EC-1ADA-4013-87E1-7ED5C05C780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E9FE-997B-4F4A-BB85-8F1710CC0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4486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33EC-1ADA-4013-87E1-7ED5C05C780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E9FE-997B-4F4A-BB85-8F1710CC08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85785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33EC-1ADA-4013-87E1-7ED5C05C780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E9FE-997B-4F4A-BB85-8F1710CC0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5243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33EC-1ADA-4013-87E1-7ED5C05C780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E9FE-997B-4F4A-BB85-8F1710CC0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4910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33EC-1ADA-4013-87E1-7ED5C05C780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E9FE-997B-4F4A-BB85-8F1710CC0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0324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33EC-1ADA-4013-87E1-7ED5C05C780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E9FE-997B-4F4A-BB85-8F1710CC0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514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33EC-1ADA-4013-87E1-7ED5C05C780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E9FE-997B-4F4A-BB85-8F1710CC0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121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33EC-1ADA-4013-87E1-7ED5C05C780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E9FE-997B-4F4A-BB85-8F1710CC0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4738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33EC-1ADA-4013-87E1-7ED5C05C780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E9FE-997B-4F4A-BB85-8F1710CC0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381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33EC-1ADA-4013-87E1-7ED5C05C780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E9FE-997B-4F4A-BB85-8F1710CC0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492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33EC-1ADA-4013-87E1-7ED5C05C780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E9FE-997B-4F4A-BB85-8F1710CC0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310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33EC-1ADA-4013-87E1-7ED5C05C780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E9FE-997B-4F4A-BB85-8F1710CC0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188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E9FE-997B-4F4A-BB85-8F1710CC08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33EC-1ADA-4013-87E1-7ED5C05C7800}" type="datetimeFigureOut">
              <a:rPr lang="ru-RU" smtClean="0"/>
              <a:pPr/>
              <a:t>20.03.2018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66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A33EC-1ADA-4013-87E1-7ED5C05C7800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CEE9FE-997B-4F4A-BB85-8F1710CC0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095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1342309" y="516801"/>
            <a:ext cx="8139441" cy="18772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494BA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494BA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Министерство образования и науки Российской Федерации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494BA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494BA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ФГБОУ ВО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494BA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494BA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«Московский государственный юридический университет 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494BA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494BA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имени О.Е. Кутафина (МГЮА)»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3494BA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42309" y="2740279"/>
            <a:ext cx="8699614" cy="11862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ctr"/>
            <a:r>
              <a:rPr lang="ru-RU" sz="2800" dirty="0" smtClean="0">
                <a:solidFill>
                  <a:srgbClr val="3494BA"/>
                </a:solidFill>
              </a:rPr>
              <a:t>Профилактика коррупции в избирательных комиссиях субъектов РФ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3494BA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86226" y="4272743"/>
            <a:ext cx="8164603" cy="20146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400" dirty="0" smtClean="0">
              <a:solidFill>
                <a:srgbClr val="3494BA"/>
              </a:solidFill>
              <a:latin typeface="Trebuchet MS" panose="020B0603020202020204"/>
            </a:endParaRPr>
          </a:p>
          <a:p>
            <a:r>
              <a:rPr lang="ru-RU" sz="2400" dirty="0">
                <a:solidFill>
                  <a:srgbClr val="3494BA"/>
                </a:solidFill>
              </a:rPr>
              <a:t>Поляков Максим Михайлович</a:t>
            </a:r>
          </a:p>
          <a:p>
            <a:r>
              <a:rPr lang="ru-RU" sz="2400" dirty="0" smtClean="0">
                <a:solidFill>
                  <a:srgbClr val="3494BA"/>
                </a:solidFill>
                <a:latin typeface="Trebuchet MS" panose="020B0603020202020204"/>
              </a:rPr>
              <a:t>кандидат юридических наук, доцент</a:t>
            </a:r>
          </a:p>
          <a:p>
            <a:pPr algn="ctr"/>
            <a:endParaRPr lang="ru-RU" sz="2400" dirty="0" smtClean="0">
              <a:solidFill>
                <a:srgbClr val="3494BA"/>
              </a:solidFill>
              <a:latin typeface="Trebuchet MS" panose="020B0603020202020204"/>
            </a:endParaRPr>
          </a:p>
          <a:p>
            <a:pPr algn="ctr"/>
            <a:endParaRPr lang="ru-RU" sz="2400" dirty="0">
              <a:solidFill>
                <a:srgbClr val="3494BA"/>
              </a:solidFill>
              <a:latin typeface="Trebuchet MS" panose="020B0603020202020204"/>
            </a:endParaRPr>
          </a:p>
          <a:p>
            <a:pPr algn="ctr"/>
            <a:r>
              <a:rPr lang="ru-RU" sz="2400" dirty="0" smtClean="0">
                <a:solidFill>
                  <a:srgbClr val="3494BA"/>
                </a:solidFill>
                <a:latin typeface="Trebuchet MS" panose="020B0603020202020204"/>
              </a:rPr>
              <a:t>Москва 2017</a:t>
            </a:r>
            <a:endParaRPr lang="ru-RU" sz="2400" dirty="0">
              <a:solidFill>
                <a:srgbClr val="3494BA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4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98854"/>
            <a:ext cx="8932179" cy="9568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2. Правовые </a:t>
            </a:r>
            <a:r>
              <a:rPr lang="ru-RU" sz="2400" dirty="0"/>
              <a:t>основы противодействия коррупции в избирательных комиссиях субъектов Российской </a:t>
            </a:r>
            <a:r>
              <a:rPr lang="ru-RU" sz="2400" dirty="0" smtClean="0"/>
              <a:t>Федерации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13905"/>
            <a:ext cx="9414317" cy="558345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2000" b="1" i="1" dirty="0" smtClean="0"/>
              <a:t>Федеральные подзаконные акты:</a:t>
            </a:r>
          </a:p>
          <a:p>
            <a:pPr>
              <a:lnSpc>
                <a:spcPct val="120000"/>
              </a:lnSpc>
            </a:pPr>
            <a:r>
              <a:rPr lang="ru-RU" sz="2000" dirty="0" smtClean="0"/>
              <a:t>Указ </a:t>
            </a:r>
            <a:r>
              <a:rPr lang="ru-RU" sz="2000" dirty="0"/>
              <a:t>Президента РФ от 19.05.2008 г. № 815 «О мерах по противодействию коррупции</a:t>
            </a:r>
            <a:r>
              <a:rPr lang="ru-RU" sz="2000" dirty="0" smtClean="0"/>
              <a:t>»;</a:t>
            </a:r>
            <a:endParaRPr lang="ru-RU" sz="2000" dirty="0"/>
          </a:p>
          <a:p>
            <a:pPr>
              <a:lnSpc>
                <a:spcPct val="120000"/>
              </a:lnSpc>
            </a:pPr>
            <a:r>
              <a:rPr lang="ru-RU" sz="2000" dirty="0"/>
              <a:t>Указ Президента РФ от 31.12.2015 г. № 683 «О Стратегии национальной безопасности Российской Федерации»;</a:t>
            </a:r>
          </a:p>
          <a:p>
            <a:pPr>
              <a:lnSpc>
                <a:spcPct val="120000"/>
              </a:lnSpc>
            </a:pPr>
            <a:r>
              <a:rPr lang="ru-RU" sz="2000" dirty="0" smtClean="0"/>
              <a:t>Указ </a:t>
            </a:r>
            <a:r>
              <a:rPr lang="ru-RU" sz="2000" dirty="0"/>
              <a:t>Президента РФ от 13.04.2010 № 460 </a:t>
            </a:r>
            <a:r>
              <a:rPr lang="ru-RU" sz="2000" dirty="0" smtClean="0"/>
              <a:t>«</a:t>
            </a:r>
            <a:r>
              <a:rPr lang="ru-RU" sz="2000" dirty="0"/>
              <a:t>О Национальной стратегии противодействия коррупции и Национальном плане противодействия коррупции на 2010 - 2011 годы</a:t>
            </a:r>
            <a:r>
              <a:rPr lang="ru-RU" sz="2000" dirty="0" smtClean="0"/>
              <a:t>»; </a:t>
            </a:r>
          </a:p>
          <a:p>
            <a:pPr>
              <a:lnSpc>
                <a:spcPct val="120000"/>
              </a:lnSpc>
            </a:pPr>
            <a:r>
              <a:rPr lang="ru-RU" sz="2000" dirty="0" smtClean="0"/>
              <a:t>Указ </a:t>
            </a:r>
            <a:r>
              <a:rPr lang="ru-RU" sz="2000" dirty="0"/>
              <a:t>Президента РФ от 03.12.2013 г. № 878 «Об Управлении Президента Российской Федерации по вопросам противодействия коррупции</a:t>
            </a:r>
            <a:r>
              <a:rPr lang="ru-RU" sz="2000" dirty="0" smtClean="0"/>
              <a:t>»;</a:t>
            </a:r>
            <a:endParaRPr lang="ru-RU" sz="2000" dirty="0"/>
          </a:p>
          <a:p>
            <a:pPr>
              <a:lnSpc>
                <a:spcPct val="120000"/>
              </a:lnSpc>
            </a:pPr>
            <a:r>
              <a:rPr lang="ru-RU" sz="2000" dirty="0"/>
              <a:t>Указ Президента РФ от </a:t>
            </a:r>
            <a:r>
              <a:rPr lang="ru-RU" sz="2000" dirty="0" smtClean="0"/>
              <a:t>01.04.2016 </a:t>
            </a:r>
            <a:r>
              <a:rPr lang="ru-RU" sz="2000" dirty="0"/>
              <a:t>г. № 147 «О Национальном плане противодействия коррупции на 2016 - 2017 годы</a:t>
            </a:r>
            <a:r>
              <a:rPr lang="ru-RU" sz="2000" dirty="0" smtClean="0"/>
              <a:t>».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762960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98854"/>
            <a:ext cx="8932179" cy="9568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2. Правовые </a:t>
            </a:r>
            <a:r>
              <a:rPr lang="ru-RU" sz="2400" dirty="0"/>
              <a:t>основы противодействия коррупции в избирательных комиссиях субъектов Российской </a:t>
            </a:r>
            <a:r>
              <a:rPr lang="ru-RU" sz="2400" dirty="0" smtClean="0"/>
              <a:t>Федерации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13905"/>
            <a:ext cx="9414317" cy="558345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2400" b="1" i="1" dirty="0"/>
              <a:t>Нормативные акты избирательной комиссии субъекта РФ: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2400" b="1" i="1" dirty="0"/>
              <a:t>( на примере избирательной комиссии Санкт-Петербурга)</a:t>
            </a:r>
          </a:p>
          <a:p>
            <a:pPr marL="0" indent="0" algn="ctr">
              <a:lnSpc>
                <a:spcPct val="120000"/>
              </a:lnSpc>
              <a:buNone/>
            </a:pPr>
            <a:endParaRPr lang="ru-RU" sz="2400" b="1" i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/>
              <a:t>ПЛАН </a:t>
            </a:r>
            <a:r>
              <a:rPr lang="ru-RU" sz="2400" dirty="0"/>
              <a:t>Санкт-Петербургской избирательной комиссии по противодействию коррупции на 2015-2017 </a:t>
            </a:r>
            <a:r>
              <a:rPr lang="ru-RU" sz="2400" dirty="0" smtClean="0"/>
              <a:t>годы;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/>
              <a:t>ПРАВИЛА </a:t>
            </a:r>
            <a:r>
              <a:rPr lang="ru-RU" sz="2400" dirty="0"/>
              <a:t>этики и служебного поведения государственных гражданских служащих Санкт-Петербурга, замещающих должности государственной гражданской службы Санкт-Петербурга в аппарате Санкт-Петербургской избирательной </a:t>
            </a:r>
            <a:r>
              <a:rPr lang="ru-RU" sz="2400" dirty="0" smtClean="0"/>
              <a:t>комиссии;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161446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98854"/>
            <a:ext cx="8932179" cy="9568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2. Правовые </a:t>
            </a:r>
            <a:r>
              <a:rPr lang="ru-RU" sz="2400" dirty="0"/>
              <a:t>основы противодействия коррупции в избирательных комиссиях субъектов Российской </a:t>
            </a:r>
            <a:r>
              <a:rPr lang="ru-RU" sz="2400" dirty="0" smtClean="0"/>
              <a:t>Федерации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13905"/>
            <a:ext cx="9414317" cy="558345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i="1" dirty="0"/>
              <a:t>Нормативные акты </a:t>
            </a:r>
            <a:r>
              <a:rPr lang="ru-RU" sz="2000" b="1" i="1" dirty="0" smtClean="0"/>
              <a:t>избирательной комиссии субъекта РФ: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b="1" i="1" dirty="0" smtClean="0"/>
              <a:t>( на </a:t>
            </a:r>
            <a:r>
              <a:rPr lang="ru-RU" sz="2000" b="1" i="1" dirty="0"/>
              <a:t>примере избирательной комиссии </a:t>
            </a:r>
            <a:r>
              <a:rPr lang="ru-RU" sz="2000" b="1" i="1" dirty="0" smtClean="0"/>
              <a:t>Санкт-Петербурга)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/>
              <a:t>ПОЛОЖЕНИЕ </a:t>
            </a:r>
            <a:r>
              <a:rPr lang="ru-RU" sz="2000" dirty="0"/>
              <a:t>о проверке достоверности и полноты сведений, представляемых гражданами, претендующими на замещение должностей государственной гражданской службы Санкт-Петербурга, и государственными гражданскими служащими Санкт-Петербурга, и соблюдения государственными гражданскими служащими Санкт-Петербурга требований к служебному поведению в Санкт-Петербургской избирательной </a:t>
            </a:r>
            <a:r>
              <a:rPr lang="ru-RU" sz="2000" dirty="0" smtClean="0"/>
              <a:t>комиссии;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/>
              <a:t>ПЕРЕЧЕНЬ </a:t>
            </a:r>
            <a:r>
              <a:rPr lang="ru-RU" sz="2000" dirty="0"/>
              <a:t>должностей государственной гражданской службы Санкт-Петербурга в Санкт-Петербургской избирательной комиссии, при назначении на которые граждане и при замещении которых государственные гражданские служащие Санкт-Петербурга в Санкт-Петербургской избирательной комиссии обязаны представлять сведения о своих доходах, расходах</a:t>
            </a:r>
            <a:r>
              <a:rPr lang="ru-RU" sz="2000" dirty="0" smtClean="0"/>
              <a:t>, об </a:t>
            </a:r>
            <a:r>
              <a:rPr lang="ru-RU" sz="2000" dirty="0"/>
              <a:t>имуществе и обязательствах имущественного характера, а также сведения о доходах, расходах, об имуществе и обязательствах имущественного характера своих супруги (супруга) и несовершеннолетних детей.</a:t>
            </a:r>
          </a:p>
        </p:txBody>
      </p:sp>
    </p:spTree>
    <p:extLst>
      <p:ext uri="{BB962C8B-B14F-4D97-AF65-F5344CB8AC3E}">
        <p14:creationId xmlns:p14="http://schemas.microsoft.com/office/powerpoint/2010/main" xmlns="" val="328301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98854"/>
            <a:ext cx="8932179" cy="956862"/>
          </a:xfrm>
        </p:spPr>
        <p:txBody>
          <a:bodyPr>
            <a:normAutofit/>
          </a:bodyPr>
          <a:lstStyle/>
          <a:p>
            <a:r>
              <a:rPr lang="ru-RU" sz="2400" dirty="0"/>
              <a:t>3. Примеры казусов (практических ситуаций) по профилактике </a:t>
            </a:r>
            <a:r>
              <a:rPr lang="ru-RU" sz="2400" dirty="0" smtClean="0"/>
              <a:t>коррупции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055716"/>
            <a:ext cx="9414317" cy="564164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 smtClean="0"/>
              <a:t>Казус №1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i="1" dirty="0"/>
              <a:t>Описание ситуации: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/>
              <a:t>Перед очередным заседанием избирательной комиссии субъекта Российской Федерации к ее Председателю обратился представитель одной из политических партий, предложивший проявить лояльность при назначении Пред­се­да­те­ля одной из окружных из­би­ра­тель­ных ко­мис­сий. За осуществление данной просьбы Председателю в подарок было предложено принять букет цветов и коробку конфет.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i="1" dirty="0"/>
              <a:t>Вопросы: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/>
              <a:t>1. Имеет ли право Председатель избирательной комиссии субъекта Российской Федерации принимать подарки в описанной ситуации?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/>
              <a:t>2. Есть ли в действиях Председателя избирательной комиссии субъекта Российской Федерации  нарушение норм права? Если есть, то каких?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/>
              <a:t>3. Изменится ли Ваше мнение, если цветы и конфеты будут предложены в качестве подарка после заседания комиссии?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/>
              <a:t>4. Изменится ли Ваше мнение, если вместо букета цветов и коробки конфет будет предложен конверт с общей суммой 3000 рублей?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2000" dirty="0"/>
          </a:p>
          <a:p>
            <a:pPr marL="0" indent="0">
              <a:lnSpc>
                <a:spcPct val="120000"/>
              </a:lnSpc>
              <a:buNone/>
            </a:pPr>
            <a:endParaRPr lang="ru-RU" sz="20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165718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98854"/>
            <a:ext cx="8932179" cy="956862"/>
          </a:xfrm>
        </p:spPr>
        <p:txBody>
          <a:bodyPr>
            <a:normAutofit/>
          </a:bodyPr>
          <a:lstStyle/>
          <a:p>
            <a:r>
              <a:rPr lang="ru-RU" sz="2400" dirty="0"/>
              <a:t>3. Примеры казусов (практических ситуаций) по профилактике </a:t>
            </a:r>
            <a:r>
              <a:rPr lang="ru-RU" sz="2400" dirty="0" smtClean="0"/>
              <a:t>коррупции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055716"/>
            <a:ext cx="9414317" cy="564164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/>
              <a:t>Казус </a:t>
            </a:r>
            <a:r>
              <a:rPr lang="ru-RU" sz="2000" b="1" dirty="0" smtClean="0"/>
              <a:t>№2</a:t>
            </a:r>
            <a:endParaRPr lang="ru-RU" sz="20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i="1" dirty="0"/>
              <a:t>Описание ситуации: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/>
              <a:t>Первый заместитель главы Администрации Н-ской области в период проведения избирательной кампании по выборам депутатов Государственной Думы Федерального Собрания Российской Федерации организовал встречу с гражданами с целью побудить их к голосованию за определенную партию. Особенностью ситуации явилось то обстоятельство, что глава регионального отделения соответствующей партии, который присутствовал на встрече, был его родным сыном.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i="1" dirty="0" smtClean="0"/>
              <a:t>Вопросы</a:t>
            </a:r>
            <a:r>
              <a:rPr lang="ru-RU" sz="2000" b="1" i="1" dirty="0"/>
              <a:t>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/>
              <a:t>1.Есть ли в данной ситуации состав правонарушения?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/>
              <a:t>2. Изменится ли Ваше мнение относительно данной ситуации, если между главой Администрации Н-ской области и главой регионального отделения соответствующей партии не будет иметь место факт </a:t>
            </a:r>
            <a:r>
              <a:rPr lang="ru-RU" sz="2000" dirty="0" smtClean="0"/>
              <a:t>родства?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978086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98854"/>
            <a:ext cx="8932179" cy="956862"/>
          </a:xfrm>
        </p:spPr>
        <p:txBody>
          <a:bodyPr>
            <a:normAutofit/>
          </a:bodyPr>
          <a:lstStyle/>
          <a:p>
            <a:r>
              <a:rPr lang="ru-RU" sz="2400" dirty="0"/>
              <a:t>3. Примеры казусов (практических ситуаций) по профилактике </a:t>
            </a:r>
            <a:r>
              <a:rPr lang="ru-RU" sz="2400" dirty="0" smtClean="0"/>
              <a:t>коррупции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13905"/>
            <a:ext cx="9414317" cy="5583456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Казус </a:t>
            </a: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№3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Описание ситуации: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Гражданин М. решил подать заявление об участии в конкурсе на замещение вакантной должности государственной гражданской службы в правовой отдел аппарата избирательной комиссии субъекта Российской Федерации. Обратившись в отдел гражданской службы М., рассказал, что в соседнем отделе бухгалтерского учета работает начальником его супруга, имеющая другую фамилию. Начальник отдела гражданской службы заявление об участии в конкурсе не принял, обосновав свое решение наличием близкого родства претендента на должность с действующим сотрудником аппарата избирательной комиссии субъекта Российской Федерации.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Вопросы</a:t>
            </a:r>
            <a:r>
              <a:rPr lang="ru-RU" sz="20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: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1. Может ли М. принять участие в конкурсе на замещение должности государственной гражданской службы?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2. Изменится ли Ваше мнение, если гр. М. будет претендовать на замещение должности специалиста в отделе бухгалтерского учета?</a:t>
            </a:r>
          </a:p>
        </p:txBody>
      </p:sp>
    </p:spTree>
    <p:extLst>
      <p:ext uri="{BB962C8B-B14F-4D97-AF65-F5344CB8AC3E}">
        <p14:creationId xmlns:p14="http://schemas.microsoft.com/office/powerpoint/2010/main" xmlns="" val="3156357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98854"/>
            <a:ext cx="8932179" cy="956862"/>
          </a:xfrm>
        </p:spPr>
        <p:txBody>
          <a:bodyPr>
            <a:normAutofit/>
          </a:bodyPr>
          <a:lstStyle/>
          <a:p>
            <a:r>
              <a:rPr lang="ru-RU" sz="2400" dirty="0"/>
              <a:t>3. Примеры казусов (практических ситуаций) по профилактике </a:t>
            </a:r>
            <a:r>
              <a:rPr lang="ru-RU" sz="2400" dirty="0" smtClean="0"/>
              <a:t>коррупции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13905"/>
            <a:ext cx="9414317" cy="5583456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Казус </a:t>
            </a: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№4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Описание ситуации: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Начальник правового отдела избирательной комиссии субъекта Российской Федерации К. принес с места своей работы домой неисправный ноутбук. За свой счет он его отремонтировал и отдал супруге для личного пользования. Данный факт стал известен Председателю избирательной комиссии субъекта Российской Федерации.  Вызванный для объяснений К. заявил, что ноутбук был в нерабочем состоянии и им никто не пользовался.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Вопросы</a:t>
            </a:r>
            <a:r>
              <a:rPr lang="ru-RU" sz="20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: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1. Есть ли в данной ситуации состав правонарушения со стороны начальника правового отдела? Каковы должны быть действия Председателя избирательной комиссии субъекта Российской Федерации в данной ситуации?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2. Изменится ли Ваше мнение, если гр. К. вместо ноутбука возьмёт домой пачку писчей бумаги?</a:t>
            </a:r>
          </a:p>
          <a:p>
            <a:pPr marL="0" indent="0">
              <a:lnSpc>
                <a:spcPct val="120000"/>
              </a:lnSpc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276446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98854"/>
            <a:ext cx="8932179" cy="956862"/>
          </a:xfrm>
        </p:spPr>
        <p:txBody>
          <a:bodyPr>
            <a:normAutofit/>
          </a:bodyPr>
          <a:lstStyle/>
          <a:p>
            <a:r>
              <a:rPr lang="ru-RU" sz="2400" dirty="0"/>
              <a:t>3. Примеры казусов (практических ситуаций) по профилактике </a:t>
            </a:r>
            <a:r>
              <a:rPr lang="ru-RU" sz="2400" dirty="0" smtClean="0"/>
              <a:t>коррупции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13905"/>
            <a:ext cx="9414317" cy="5583456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Казус </a:t>
            </a: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№5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Описание ситуации: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С. в день выборов губернатора области приехал к одному из избирательных участков города Б. и стал предлагать прохожим проголосовать за одного из кандидатов за вознаграждение в размере 500 рублей. Председатель избирательной комиссии субъекта Российской Федерации, который приехал проголосовать на данном избирательном участке, обратил внимание на данную «агитацию», которую проводил С.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endParaRPr lang="ru-RU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Вопросы</a:t>
            </a:r>
            <a:r>
              <a:rPr lang="ru-RU" sz="20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: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1. Каковы должны быть действия Председателя избирательной комиссии субъекта Российской Федерации в данной ситуации?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2. Есть ли в данной ситуации состав правонарушения со стороны гражданина С.? Если есть, то какой?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3. Изменится ли Ваше мнение, если гр. С. вместо 500 рублей будет предлагать гражданам пачки с гречневой крупой?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69312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98854"/>
            <a:ext cx="8932179" cy="956862"/>
          </a:xfrm>
        </p:spPr>
        <p:txBody>
          <a:bodyPr>
            <a:normAutofit/>
          </a:bodyPr>
          <a:lstStyle/>
          <a:p>
            <a:r>
              <a:rPr lang="ru-RU" sz="2400" dirty="0"/>
              <a:t>3. Примеры казусов (практических ситуаций) по профилактике </a:t>
            </a:r>
            <a:r>
              <a:rPr lang="ru-RU" sz="2400" dirty="0" smtClean="0"/>
              <a:t>коррупции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13905"/>
            <a:ext cx="9414317" cy="5583456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Казус </a:t>
            </a: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№6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Описание ситуации: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К члену избирательной комиссии субъекта РФ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 правом решающего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голоса обратился сотрудник образовательного центра Администрации Н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ru-RU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ской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области с предложением устроиться на работу по совместительству для проведения занятий с государственными гражданскими служащими по избирательному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праву.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Член избирательной комиссии пообещал дать ответ на это предложение и обратился к Председателю избирательной комиссии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субъекта РФ за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консультацией.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Вопросы</a:t>
            </a:r>
            <a:r>
              <a:rPr lang="ru-RU" sz="20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: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1. Какой ответ должен дать Председатель избирательной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комиссии субъекта РФ в данной ситуации?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2.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Изменится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ли Ваше мнение, если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работу по совместительству будет предлагать представитель негосударственного ВУЗа?</a:t>
            </a:r>
            <a:endParaRPr lang="ru-RU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369299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98854"/>
            <a:ext cx="8932179" cy="956862"/>
          </a:xfrm>
        </p:spPr>
        <p:txBody>
          <a:bodyPr>
            <a:normAutofit/>
          </a:bodyPr>
          <a:lstStyle/>
          <a:p>
            <a:r>
              <a:rPr lang="ru-RU" sz="2400" dirty="0"/>
              <a:t>3. Примеры казусов (практических ситуаций) по профилактике </a:t>
            </a:r>
            <a:r>
              <a:rPr lang="ru-RU" sz="2400" dirty="0" smtClean="0"/>
              <a:t>коррупции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13905"/>
            <a:ext cx="9414317" cy="5583456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Казус </a:t>
            </a: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№7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Описание ситуации: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После окончания очередного заседания избирательной комиссии субъекта РФ, присутствовавшие в зале члены комиссии и приглашенные лица решили поздравить Председателя комиссии с прошедшим юбилеем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Один из членов комиссии с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правом решающего голоса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подарил Председателю букет цветов, другой член комиссии подарил швейцарские часы, а присутствовавший на заседании представитель одной из политических партий решил подарить Председателю американскую авторучку.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Вопросы</a:t>
            </a:r>
            <a:r>
              <a:rPr lang="ru-RU" sz="20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: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1. Дайте оценку данной ситуации. Есть ли нарушения норм права со стороны описанных в ситуации лиц?</a:t>
            </a:r>
            <a:endParaRPr lang="ru-RU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2.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Изменится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ли Ваше мнение, если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американскую авторучку Председателю комиссии подарит руководитель аппарата Избирательной комиссии?</a:t>
            </a:r>
            <a:endParaRPr lang="ru-RU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4A66AC"/>
              </a:buClr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75677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381788"/>
            <a:ext cx="9817671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План </a:t>
            </a:r>
            <a:r>
              <a:rPr lang="ru-RU" dirty="0" smtClean="0"/>
              <a:t>занятия: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1188721"/>
            <a:ext cx="9742515" cy="5494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1. Основные понятия и категории в сфере профилактики коррупции.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2. Правовые </a:t>
            </a:r>
            <a:r>
              <a:rPr lang="ru-RU" sz="3200" dirty="0"/>
              <a:t>основы </a:t>
            </a:r>
            <a:r>
              <a:rPr lang="ru-RU" sz="3200" dirty="0" smtClean="0"/>
              <a:t>профилактики </a:t>
            </a:r>
            <a:r>
              <a:rPr lang="ru-RU" sz="3200" dirty="0"/>
              <a:t>коррупции в </a:t>
            </a:r>
            <a:r>
              <a:rPr lang="ru-RU" sz="3200" dirty="0" smtClean="0"/>
              <a:t>избирательных комиссиях субъектов Российской Федерации.  </a:t>
            </a:r>
          </a:p>
          <a:p>
            <a:pPr marL="0" indent="0">
              <a:buNone/>
            </a:pPr>
            <a:r>
              <a:rPr lang="ru-RU" sz="3200" dirty="0"/>
              <a:t>3</a:t>
            </a:r>
            <a:r>
              <a:rPr lang="ru-RU" sz="3200" dirty="0" smtClean="0"/>
              <a:t>. Примеры казусов (практических ситуаций) по профилактике коррупции.</a:t>
            </a:r>
          </a:p>
          <a:p>
            <a:pPr marL="0" indent="0">
              <a:buNone/>
            </a:pPr>
            <a:r>
              <a:rPr lang="ru-RU" sz="3200" dirty="0" smtClean="0"/>
              <a:t>4. Список специальной литературы по профилактике и предупреждению коррупции.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1573426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98854"/>
            <a:ext cx="8932179" cy="9568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4</a:t>
            </a:r>
            <a:r>
              <a:rPr lang="ru-RU" sz="2400" dirty="0"/>
              <a:t>. Список специальной литературы по профилактике и предупреждению </a:t>
            </a:r>
            <a:r>
              <a:rPr lang="ru-RU" sz="2400" dirty="0" smtClean="0"/>
              <a:t>коррупции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13905"/>
            <a:ext cx="9414317" cy="558345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sz="2000" dirty="0" smtClean="0"/>
              <a:t>Административно-правовые </a:t>
            </a:r>
            <a:r>
              <a:rPr lang="ru-RU" sz="2000" dirty="0"/>
              <a:t>аспекты борьбы с коррупцией в системе исполнительной власти в РФ: монография / С.Н. </a:t>
            </a:r>
            <a:r>
              <a:rPr lang="ru-RU" sz="2000" dirty="0" err="1"/>
              <a:t>Братановский</a:t>
            </a:r>
            <a:r>
              <a:rPr lang="ru-RU" sz="2000" dirty="0"/>
              <a:t>, </a:t>
            </a:r>
            <a:r>
              <a:rPr lang="ru-RU" sz="2000" dirty="0" err="1" smtClean="0"/>
              <a:t>М.Ф.Зеленов</a:t>
            </a:r>
            <a:r>
              <a:rPr lang="ru-RU" sz="2000" dirty="0"/>
              <a:t>. – М.: Проспект, 2016.</a:t>
            </a:r>
          </a:p>
          <a:p>
            <a:pPr>
              <a:lnSpc>
                <a:spcPct val="120000"/>
              </a:lnSpc>
            </a:pPr>
            <a:r>
              <a:rPr lang="ru-RU" sz="2000" dirty="0" err="1" smtClean="0"/>
              <a:t>Астанин</a:t>
            </a:r>
            <a:r>
              <a:rPr lang="ru-RU" sz="2000" dirty="0" smtClean="0"/>
              <a:t> </a:t>
            </a:r>
            <a:r>
              <a:rPr lang="ru-RU" sz="2000" dirty="0"/>
              <a:t>В.В. Антикоррупционная политика России: криминологические аспекты: монография / В.В. </a:t>
            </a:r>
            <a:r>
              <a:rPr lang="ru-RU" sz="2000" dirty="0" err="1"/>
              <a:t>Астанин</a:t>
            </a:r>
            <a:r>
              <a:rPr lang="ru-RU" sz="2000" dirty="0"/>
              <a:t>. – Москва: ЮНИТИ-ДАНА, 2014.</a:t>
            </a:r>
          </a:p>
          <a:p>
            <a:pPr>
              <a:lnSpc>
                <a:spcPct val="120000"/>
              </a:lnSpc>
            </a:pPr>
            <a:r>
              <a:rPr lang="ru-RU" sz="2000" dirty="0" smtClean="0"/>
              <a:t>Коррупция</a:t>
            </a:r>
            <a:r>
              <a:rPr lang="ru-RU" sz="2000" dirty="0"/>
              <a:t>: природа, проявления, противодействие: монография / [</a:t>
            </a:r>
            <a:r>
              <a:rPr lang="ru-RU" sz="2000" dirty="0" err="1" smtClean="0"/>
              <a:t>О.А.Александрова</a:t>
            </a:r>
            <a:r>
              <a:rPr lang="ru-RU" sz="2000" dirty="0" smtClean="0"/>
              <a:t> </a:t>
            </a:r>
            <a:r>
              <a:rPr lang="ru-RU" sz="2000" dirty="0"/>
              <a:t>[и др.]; отв. ред. Т.Я. </a:t>
            </a:r>
            <a:r>
              <a:rPr lang="ru-RU" sz="2000" dirty="0" err="1"/>
              <a:t>Хабриева</a:t>
            </a:r>
            <a:r>
              <a:rPr lang="ru-RU" sz="2000" dirty="0"/>
              <a:t>. – М.: Юриспруденция, 2014</a:t>
            </a:r>
            <a:r>
              <a:rPr lang="ru-RU" sz="20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sz="2000" dirty="0" smtClean="0"/>
              <a:t>Мацкевич </a:t>
            </a:r>
            <a:r>
              <a:rPr lang="ru-RU" sz="2000" dirty="0"/>
              <a:t>И.М., Нечевин Д.К., Поляков М.М.  Международное сотрудничество органов прокуратуры по борьбе с коррупцией в системе государственного управления: монография / И.М. Мацкевич, Д.К. Нечевин, М.М. Поляков (под ред. Л.М. Колодкина). – М: Проспект, 2013.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527383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52399"/>
            <a:ext cx="8799176" cy="953193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1. Основные понятия и категории в сфере профилактики </a:t>
            </a:r>
            <a:r>
              <a:rPr lang="ru-RU" sz="2700" dirty="0" smtClean="0"/>
              <a:t>коррупции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05592"/>
            <a:ext cx="9281313" cy="552796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i="1" dirty="0"/>
              <a:t>Антикоррупционный мониторинг </a:t>
            </a:r>
            <a:r>
              <a:rPr lang="ru-RU" sz="2400" b="1" i="1" dirty="0" smtClean="0"/>
              <a:t>- </a:t>
            </a:r>
            <a:r>
              <a:rPr lang="ru-RU" sz="2400" dirty="0"/>
              <a:t>это наблюдение, анализ, оценка и прогноз коррупционных правонарушений, </a:t>
            </a:r>
            <a:r>
              <a:rPr lang="ru-RU" sz="2400" dirty="0" err="1"/>
              <a:t>коррупциогенных</a:t>
            </a:r>
            <a:r>
              <a:rPr lang="ru-RU" sz="2400" dirty="0"/>
              <a:t> факторов, а также мер реализации антикоррупционной </a:t>
            </a:r>
            <a:r>
              <a:rPr lang="ru-RU" sz="2400" dirty="0" smtClean="0"/>
              <a:t>политики.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i="1" dirty="0" smtClean="0"/>
              <a:t>Антикоррупционная </a:t>
            </a:r>
            <a:r>
              <a:rPr lang="ru-RU" sz="2400" b="1" i="1" dirty="0"/>
              <a:t>программа </a:t>
            </a:r>
            <a:r>
              <a:rPr lang="ru-RU" sz="2400" dirty="0"/>
              <a:t>– это вид целевой программы соответствующего уровня, принимаемая как нормативный правовой акт самостоятельно или в составе комплексной программы борьбы с преступлениями или иными </a:t>
            </a:r>
            <a:r>
              <a:rPr lang="ru-RU" sz="2400" dirty="0" smtClean="0"/>
              <a:t>правонарушениями.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i="1" dirty="0"/>
              <a:t>Антикоррупционная экспертиза правовых актов </a:t>
            </a:r>
            <a:r>
              <a:rPr lang="ru-RU" sz="2400" dirty="0"/>
              <a:t>– это деятельность специалистов (экспертов) по выявлению и описанию </a:t>
            </a:r>
            <a:r>
              <a:rPr lang="ru-RU" sz="2400" dirty="0" err="1"/>
              <a:t>коррупциогенных</a:t>
            </a:r>
            <a:r>
              <a:rPr lang="ru-RU" sz="2400" dirty="0"/>
              <a:t> факторов, относящихся к действующим правовым актам и их проектам; разработке рекомендаций, направленных на устранение или ограничение действия таких </a:t>
            </a:r>
            <a:r>
              <a:rPr lang="ru-RU" sz="2400" dirty="0" smtClean="0"/>
              <a:t>факторов.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809576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52399"/>
            <a:ext cx="8799176" cy="953193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1. Основные понятия и категории в сфере профилактики </a:t>
            </a:r>
            <a:r>
              <a:rPr lang="ru-RU" sz="2700" dirty="0" smtClean="0"/>
              <a:t>коррупции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05592"/>
            <a:ext cx="9281313" cy="5527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i="1" dirty="0"/>
              <a:t>Антикоррупционные стандарты </a:t>
            </a:r>
            <a:r>
              <a:rPr lang="ru-RU" sz="2400" dirty="0"/>
              <a:t>– это установленные для соответствующей области деятельности единые системы запретов, ограничений и дозволений, обеспечивающих предупреждение коррупции в данной </a:t>
            </a:r>
            <a:r>
              <a:rPr lang="ru-RU" sz="2400" dirty="0" smtClean="0"/>
              <a:t>области.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/>
              <a:t>Конфликт интересов </a:t>
            </a:r>
            <a:r>
              <a:rPr lang="ru-RU" sz="2400" dirty="0"/>
              <a:t>– это ситуация, при которой личная заинтересованность (прямая или косвенная) лица, замещающего должность, замещение которой предусматривает обязанность принимать меры по предотвращению и урегулированию конфликта интересов, влияет или может повлиять на надлежащее, объективное и беспристрастное исполнение им должностных (служебных) обязанностей (осуществление полномочий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6627748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52399"/>
            <a:ext cx="8799176" cy="953193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1. Основные понятия и категории в сфере профилактики </a:t>
            </a:r>
            <a:r>
              <a:rPr lang="ru-RU" sz="2700" dirty="0" smtClean="0"/>
              <a:t>коррупции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05592"/>
            <a:ext cx="9281313" cy="552796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i="1" dirty="0"/>
              <a:t>Коррупция – </a:t>
            </a:r>
            <a:r>
              <a:rPr lang="ru-RU" sz="2400" dirty="0" smtClean="0"/>
              <a:t>это использование </a:t>
            </a:r>
            <a:r>
              <a:rPr lang="ru-RU" sz="2400" dirty="0"/>
              <a:t>лицами, уполномоченными на выполнение государственных функций, своего статуса и связанных с ним возможностей для противоправного получения материальных, иных благ и преимуществ, а также противоправное предоставление им этих благ и преимуществ физическими и юридическими </a:t>
            </a:r>
            <a:r>
              <a:rPr lang="ru-RU" sz="2400" dirty="0" smtClean="0"/>
              <a:t>лицами.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 err="1"/>
              <a:t>Коррупциогенные</a:t>
            </a:r>
            <a:r>
              <a:rPr lang="ru-RU" sz="2400" b="1" i="1" dirty="0"/>
              <a:t> факторы – </a:t>
            </a:r>
            <a:r>
              <a:rPr lang="ru-RU" sz="2400" dirty="0"/>
              <a:t>это положения нормативных правовых актов (проектов нормативных правовых актов), устанавливающие для </a:t>
            </a:r>
            <a:r>
              <a:rPr lang="ru-RU" sz="2400" dirty="0" err="1"/>
              <a:t>правоприменителя</a:t>
            </a:r>
            <a:r>
              <a:rPr lang="ru-RU" sz="2400" dirty="0"/>
              <a:t> необоснованно широкие пределы усмотрения или возможность необоснованного применения исключений из общих правил, а также положения, содержащие неопределенные, трудновыполнимые и (или) обременительные требования к гражданам и организациям и тем самым создающие условия для проявления коррупции.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17703026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52399"/>
            <a:ext cx="8799176" cy="953193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1. Основные понятия и категории в сфере профилактики </a:t>
            </a:r>
            <a:r>
              <a:rPr lang="ru-RU" sz="2700" dirty="0" smtClean="0"/>
              <a:t>коррупции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05592"/>
            <a:ext cx="9281313" cy="5527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i="1" dirty="0"/>
              <a:t>Коррупционное правонарушение – </a:t>
            </a:r>
            <a:r>
              <a:rPr lang="ru-RU" sz="2400" dirty="0"/>
              <a:t>деяние, обладающее признаками коррупции, за которое нормативным правовым актом установлена гражданско-правовая, дисциплинарная, административная или уголовная </a:t>
            </a:r>
            <a:r>
              <a:rPr lang="ru-RU" sz="2400" dirty="0" smtClean="0"/>
              <a:t>ответственность.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/>
              <a:t>Предупреждение коррупции </a:t>
            </a:r>
            <a:r>
              <a:rPr lang="ru-RU" sz="2400" dirty="0"/>
              <a:t>– деятельность организации, направленная на введение элементов корпоративной культуры, организационной структуры, правил и процедур, регламентированных внутренними нормативными документами, обеспечивающих недопущение коррупционных </a:t>
            </a:r>
            <a:r>
              <a:rPr lang="ru-RU" sz="2400" dirty="0" smtClean="0"/>
              <a:t>правонарушений.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2870379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52399"/>
            <a:ext cx="8799176" cy="953193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1. Основные понятия и категории в сфере профилактики </a:t>
            </a:r>
            <a:r>
              <a:rPr lang="ru-RU" sz="2700" dirty="0" smtClean="0"/>
              <a:t>коррупции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05592"/>
            <a:ext cx="9281313" cy="5527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i="1" dirty="0"/>
              <a:t>Противодействие коррупции – </a:t>
            </a:r>
            <a:r>
              <a:rPr lang="ru-RU" sz="2400" dirty="0"/>
              <a:t>деятельность федеральных органов государственной власти, органов государственной власти субъектов Российской Федерации, органов местного самоуправления, институтов гражданского общества, организаций и физических лиц в пределах их </a:t>
            </a:r>
            <a:r>
              <a:rPr lang="ru-RU" sz="2400" dirty="0" smtClean="0"/>
              <a:t>полномочий:</a:t>
            </a: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а) по предупреждению коррупции, в том числе по выявлению и последующему устранению причин коррупции (профилактика коррупции);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б) по выявлению, предупреждению, пресечению, раскрытию и расследованию коррупционных правонарушений (борьба с коррупцией);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в) по минимизации и (или) ликвидации последствий коррупционных правонарушений.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184196455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98854"/>
            <a:ext cx="8932179" cy="9568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2. Правовые </a:t>
            </a:r>
            <a:r>
              <a:rPr lang="ru-RU" sz="2400" dirty="0"/>
              <a:t>основы противодействия коррупции в избирательных комиссиях субъектов Российской </a:t>
            </a:r>
            <a:r>
              <a:rPr lang="ru-RU" sz="2400" dirty="0" smtClean="0"/>
              <a:t>Федерации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13905"/>
            <a:ext cx="9414317" cy="558345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2400" b="1" i="1" dirty="0" smtClean="0"/>
              <a:t>Международные правовые акты:</a:t>
            </a:r>
          </a:p>
          <a:p>
            <a:pPr>
              <a:lnSpc>
                <a:spcPct val="120000"/>
              </a:lnSpc>
            </a:pPr>
            <a:r>
              <a:rPr lang="ru-RU" sz="2400" dirty="0" smtClean="0"/>
              <a:t>Конвенция </a:t>
            </a:r>
            <a:r>
              <a:rPr lang="ru-RU" sz="2400" dirty="0"/>
              <a:t>об уголовной ответственности за коррупцию (Страсбург, 27.01.1999 г</a:t>
            </a:r>
            <a:r>
              <a:rPr lang="ru-RU" sz="2400" dirty="0" smtClean="0"/>
              <a:t>.);</a:t>
            </a:r>
          </a:p>
          <a:p>
            <a:pPr>
              <a:lnSpc>
                <a:spcPct val="120000"/>
              </a:lnSpc>
            </a:pPr>
            <a:r>
              <a:rPr lang="ru-RU" sz="2400" dirty="0" smtClean="0"/>
              <a:t>Конвенция </a:t>
            </a:r>
            <a:r>
              <a:rPr lang="ru-RU" sz="2400" dirty="0"/>
              <a:t>о гражданско-правовой ответственности за коррупцию (Страсбург, </a:t>
            </a:r>
            <a:r>
              <a:rPr lang="ru-RU" sz="2400" dirty="0" smtClean="0"/>
              <a:t>4.11.1999 года);</a:t>
            </a:r>
          </a:p>
          <a:p>
            <a:pPr>
              <a:lnSpc>
                <a:spcPct val="120000"/>
              </a:lnSpc>
            </a:pPr>
            <a:r>
              <a:rPr lang="ru-RU" sz="2400" dirty="0" smtClean="0"/>
              <a:t>Конвенция </a:t>
            </a:r>
            <a:r>
              <a:rPr lang="ru-RU" sz="2400" dirty="0"/>
              <a:t>против транснациональной организованной преступности (Нью-Йорк, 15.11.2000 г., Резолюция 55/25 Генеральной Ассамблеи </a:t>
            </a:r>
            <a:r>
              <a:rPr lang="ru-RU" sz="2400" dirty="0" smtClean="0"/>
              <a:t>ООН);</a:t>
            </a:r>
          </a:p>
          <a:p>
            <a:pPr>
              <a:lnSpc>
                <a:spcPct val="120000"/>
              </a:lnSpc>
            </a:pPr>
            <a:r>
              <a:rPr lang="ru-RU" sz="2400" dirty="0" smtClean="0"/>
              <a:t>Конвенция </a:t>
            </a:r>
            <a:r>
              <a:rPr lang="ru-RU" sz="2400" dirty="0"/>
              <a:t>Организации Объединённых Наций против коррупции (Нью-Йорк, 31.10.2003. Резолюция 58/4 Генеральной Ассамблеи ООН</a:t>
            </a:r>
            <a:r>
              <a:rPr lang="ru-RU" sz="24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3405801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98854"/>
            <a:ext cx="8932179" cy="9568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2. Правовые </a:t>
            </a:r>
            <a:r>
              <a:rPr lang="ru-RU" sz="2400" dirty="0"/>
              <a:t>основы противодействия коррупции в избирательных комиссиях субъектов Российской </a:t>
            </a:r>
            <a:r>
              <a:rPr lang="ru-RU" sz="2400" dirty="0" smtClean="0"/>
              <a:t>Федерации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13905"/>
            <a:ext cx="9647074" cy="563603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2000" b="1" i="1" dirty="0" smtClean="0"/>
              <a:t>Федеральное законодательство:</a:t>
            </a:r>
          </a:p>
          <a:p>
            <a:pPr>
              <a:lnSpc>
                <a:spcPct val="120000"/>
              </a:lnSpc>
            </a:pPr>
            <a:r>
              <a:rPr lang="ru-RU" sz="2000" dirty="0" smtClean="0"/>
              <a:t>Федеральный </a:t>
            </a:r>
            <a:r>
              <a:rPr lang="ru-RU" sz="2000" dirty="0"/>
              <a:t>закон от 12.06.2002 N </a:t>
            </a:r>
            <a:r>
              <a:rPr lang="ru-RU" sz="2000" dirty="0" smtClean="0"/>
              <a:t>67-ФЗ </a:t>
            </a:r>
            <a:r>
              <a:rPr lang="ru-RU" sz="2000" dirty="0"/>
              <a:t>«Об основных гарантиях избирательных прав и права на участие в референдуме граждан Российской Федерации</a:t>
            </a:r>
            <a:r>
              <a:rPr lang="ru-RU" sz="2000" dirty="0" smtClean="0"/>
              <a:t>»;</a:t>
            </a:r>
            <a:endParaRPr lang="ru-RU" sz="2000" dirty="0"/>
          </a:p>
          <a:p>
            <a:pPr>
              <a:lnSpc>
                <a:spcPct val="120000"/>
              </a:lnSpc>
            </a:pPr>
            <a:r>
              <a:rPr lang="ru-RU" sz="2000" dirty="0" smtClean="0"/>
              <a:t>Федеральный </a:t>
            </a:r>
            <a:r>
              <a:rPr lang="ru-RU" sz="2000" dirty="0"/>
              <a:t>закон от 25.12.2008 г. № 273-ФЗ «О противодействии коррупции</a:t>
            </a:r>
            <a:r>
              <a:rPr lang="ru-RU" sz="2000" dirty="0" smtClean="0"/>
              <a:t>»;</a:t>
            </a:r>
          </a:p>
          <a:p>
            <a:pPr>
              <a:lnSpc>
                <a:spcPct val="120000"/>
              </a:lnSpc>
            </a:pPr>
            <a:r>
              <a:rPr lang="ru-RU" sz="2000" dirty="0"/>
              <a:t>Федеральный закон от 17.07.2009 № 172-ФЗ «Об антикоррупционной экспертизе нормативных правовых актов и проектов нормативных правовых актов</a:t>
            </a:r>
            <a:r>
              <a:rPr lang="ru-RU" sz="2000" dirty="0" smtClean="0"/>
              <a:t>»;</a:t>
            </a:r>
          </a:p>
          <a:p>
            <a:pPr>
              <a:lnSpc>
                <a:spcPct val="120000"/>
              </a:lnSpc>
            </a:pPr>
            <a:r>
              <a:rPr lang="ru-RU" sz="2000" dirty="0"/>
              <a:t>Федеральный закон от 03.12.2012 N </a:t>
            </a:r>
            <a:r>
              <a:rPr lang="ru-RU" sz="2000" dirty="0" smtClean="0"/>
              <a:t>230-ФЗ «О </a:t>
            </a:r>
            <a:r>
              <a:rPr lang="ru-RU" sz="2000" dirty="0"/>
              <a:t>контроле за соответствием расходов лиц, замещающих государственные должности, и иных лиц их </a:t>
            </a:r>
            <a:r>
              <a:rPr lang="ru-RU" sz="2000" dirty="0" smtClean="0"/>
              <a:t>доходам» </a:t>
            </a:r>
          </a:p>
          <a:p>
            <a:pPr>
              <a:lnSpc>
                <a:spcPct val="120000"/>
              </a:lnSpc>
            </a:pPr>
            <a:r>
              <a:rPr lang="ru-RU" sz="2000" dirty="0" smtClean="0"/>
              <a:t>Федеральный </a:t>
            </a:r>
            <a:r>
              <a:rPr lang="ru-RU" sz="2000" dirty="0"/>
              <a:t>закон от 07.05.2013 N 79-ФЗ </a:t>
            </a:r>
            <a:r>
              <a:rPr lang="ru-RU" sz="2000" dirty="0" smtClean="0"/>
              <a:t>«О </a:t>
            </a:r>
            <a:r>
              <a:rPr lang="ru-RU" sz="2000" dirty="0"/>
              <a:t>запрете отдельным категориям лиц открывать и иметь счета (вклады), хранить наличные денежные средства и ценности в иностранных банках, расположенных за пределами территории Российской Федерации, владеть и (или) пользоваться иностранными финансовыми </a:t>
            </a:r>
            <a:r>
              <a:rPr lang="ru-RU" sz="2000" dirty="0" smtClean="0"/>
              <a:t>инструментами»</a:t>
            </a:r>
          </a:p>
        </p:txBody>
      </p:sp>
    </p:spTree>
    <p:extLst>
      <p:ext uri="{BB962C8B-B14F-4D97-AF65-F5344CB8AC3E}">
        <p14:creationId xmlns:p14="http://schemas.microsoft.com/office/powerpoint/2010/main" xmlns="" val="38908328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583</TotalTime>
  <Words>2083</Words>
  <Application>Microsoft Office PowerPoint</Application>
  <PresentationFormat>Произвольный</PresentationFormat>
  <Paragraphs>129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Грань</vt:lpstr>
      <vt:lpstr>Слайд 1</vt:lpstr>
      <vt:lpstr>План занятия:</vt:lpstr>
      <vt:lpstr>1. Основные понятия и категории в сфере профилактики коррупции  </vt:lpstr>
      <vt:lpstr>1. Основные понятия и категории в сфере профилактики коррупции  </vt:lpstr>
      <vt:lpstr>1. Основные понятия и категории в сфере профилактики коррупции  </vt:lpstr>
      <vt:lpstr>1. Основные понятия и категории в сфере профилактики коррупции  </vt:lpstr>
      <vt:lpstr>1. Основные понятия и категории в сфере профилактики коррупции  </vt:lpstr>
      <vt:lpstr>2. Правовые основы противодействия коррупции в избирательных комиссиях субъектов Российской Федерации </vt:lpstr>
      <vt:lpstr>2. Правовые основы противодействия коррупции в избирательных комиссиях субъектов Российской Федерации </vt:lpstr>
      <vt:lpstr>2. Правовые основы противодействия коррупции в избирательных комиссиях субъектов Российской Федерации </vt:lpstr>
      <vt:lpstr>2. Правовые основы противодействия коррупции в избирательных комиссиях субъектов Российской Федерации </vt:lpstr>
      <vt:lpstr>2. Правовые основы противодействия коррупции в избирательных комиссиях субъектов Российской Федерации </vt:lpstr>
      <vt:lpstr>3. Примеры казусов (практических ситуаций) по профилактике коррупции</vt:lpstr>
      <vt:lpstr>3. Примеры казусов (практических ситуаций) по профилактике коррупции</vt:lpstr>
      <vt:lpstr>3. Примеры казусов (практических ситуаций) по профилактике коррупции</vt:lpstr>
      <vt:lpstr>3. Примеры казусов (практических ситуаций) по профилактике коррупции</vt:lpstr>
      <vt:lpstr>3. Примеры казусов (практических ситуаций) по профилактике коррупции</vt:lpstr>
      <vt:lpstr>3. Примеры казусов (практических ситуаций) по профилактике коррупции</vt:lpstr>
      <vt:lpstr>3. Примеры казусов (практических ситуаций) по профилактике коррупции</vt:lpstr>
      <vt:lpstr>4. Список специальной литературы по профилактике и предупреждению коррупции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</dc:creator>
  <cp:lastModifiedBy>n.j.batyagina</cp:lastModifiedBy>
  <cp:revision>68</cp:revision>
  <dcterms:created xsi:type="dcterms:W3CDTF">2014-06-10T18:00:02Z</dcterms:created>
  <dcterms:modified xsi:type="dcterms:W3CDTF">2018-03-20T08:31:32Z</dcterms:modified>
</cp:coreProperties>
</file>