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000CC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2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граждан высказывающихся за прямые выборы глав муниципальных образований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5626307428329425E-2"/>
          <c:y val="0.27761213853731354"/>
          <c:w val="0.96683654332804425"/>
          <c:h val="0.611279124256848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граждан высказывающихся за прямые выборы глав муниципальных образований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2000</c:v>
                </c:pt>
                <c:pt idx="1">
                  <c:v>2009</c:v>
                </c:pt>
                <c:pt idx="2">
                  <c:v>2012</c:v>
                </c:pt>
                <c:pt idx="3">
                  <c:v>2014</c:v>
                </c:pt>
              </c:numCache>
            </c:num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0.57699999999999996</c:v>
                </c:pt>
                <c:pt idx="1">
                  <c:v>0.78700000000000003</c:v>
                </c:pt>
                <c:pt idx="2">
                  <c:v>0.81200000000000006</c:v>
                </c:pt>
                <c:pt idx="3">
                  <c:v>0.77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79495336"/>
        <c:axId val="179496120"/>
      </c:barChart>
      <c:catAx>
        <c:axId val="179495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9496120"/>
        <c:crosses val="autoZero"/>
        <c:auto val="1"/>
        <c:lblAlgn val="ctr"/>
        <c:lblOffset val="100"/>
        <c:noMultiLvlLbl val="0"/>
      </c:catAx>
      <c:valAx>
        <c:axId val="17949612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79495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i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способов замещения должности главы муниципального образования* </a:t>
            </a:r>
            <a:endParaRPr lang="ru-RU" sz="2400" i="1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5109782713654873"/>
          <c:y val="7.180060463270315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rgbClr val="333399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5">
                      <a:tint val="77000"/>
                      <a:shade val="51000"/>
                      <a:satMod val="130000"/>
                    </a:schemeClr>
                  </a:gs>
                  <a:gs pos="80000">
                    <a:schemeClr val="accent5">
                      <a:tint val="77000"/>
                      <a:shade val="93000"/>
                      <a:satMod val="130000"/>
                    </a:schemeClr>
                  </a:gs>
                  <a:gs pos="100000">
                    <a:schemeClr val="accent5">
                      <a:tint val="77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hade val="76000"/>
                      <a:shade val="51000"/>
                      <a:satMod val="130000"/>
                    </a:schemeClr>
                  </a:gs>
                  <a:gs pos="80000">
                    <a:schemeClr val="accent5">
                      <a:shade val="76000"/>
                      <a:shade val="93000"/>
                      <a:satMod val="130000"/>
                    </a:schemeClr>
                  </a:gs>
                  <a:gs pos="100000">
                    <a:schemeClr val="accent5">
                      <a:shade val="7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сохранены прямые выборы главы муниципального образования</c:v>
                </c:pt>
                <c:pt idx="1">
                  <c:v>глава муниципального образования не избирается населением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0.35199999999999998</c:v>
                </c:pt>
                <c:pt idx="1">
                  <c:v>0.64800000000000002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2200598568969919E-2"/>
          <c:y val="0.81023653969462084"/>
          <c:w val="0.94808788302274394"/>
          <c:h val="0.176966274208430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73159878787414"/>
          <c:y val="0.13076539776003723"/>
          <c:w val="0.88670930720341412"/>
          <c:h val="0.664599135449596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Изб. округ №1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65000"/>
                    <a:shade val="51000"/>
                    <a:satMod val="130000"/>
                  </a:schemeClr>
                </a:gs>
                <a:gs pos="80000">
                  <a:schemeClr val="accent5">
                    <a:shade val="65000"/>
                    <a:shade val="93000"/>
                    <a:satMod val="130000"/>
                  </a:schemeClr>
                </a:gs>
                <a:gs pos="100000">
                  <a:schemeClr val="accent5">
                    <a:shade val="65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Количество голосов поданных при избрании на должность</c:v>
                </c:pt>
                <c:pt idx="1">
                  <c:v>Необходимое количество голосов для отзыва с выборной должности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286</c:v>
                </c:pt>
                <c:pt idx="1">
                  <c:v>1155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Изб. округ №2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Количество голосов поданных при избрании на должность</c:v>
                </c:pt>
                <c:pt idx="1">
                  <c:v>Необходимое количество голосов для отзыва с выборной должности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495</c:v>
                </c:pt>
                <c:pt idx="1">
                  <c:v>1155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Изб. округ №3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65000"/>
                    <a:shade val="51000"/>
                    <a:satMod val="130000"/>
                  </a:schemeClr>
                </a:gs>
                <a:gs pos="80000">
                  <a:schemeClr val="accent5">
                    <a:tint val="65000"/>
                    <a:shade val="93000"/>
                    <a:satMod val="130000"/>
                  </a:schemeClr>
                </a:gs>
                <a:gs pos="100000">
                  <a:schemeClr val="accent5">
                    <a:tint val="65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Количество голосов поданных при избрании на должность</c:v>
                </c:pt>
                <c:pt idx="1">
                  <c:v>Необходимое количество голосов для отзыва с выборной должности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364</c:v>
                </c:pt>
                <c:pt idx="1">
                  <c:v>1155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53507720"/>
        <c:axId val="253503800"/>
      </c:barChart>
      <c:catAx>
        <c:axId val="253507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53503800"/>
        <c:crosses val="autoZero"/>
        <c:auto val="1"/>
        <c:lblAlgn val="ctr"/>
        <c:lblOffset val="100"/>
        <c:noMultiLvlLbl val="0"/>
      </c:catAx>
      <c:valAx>
        <c:axId val="253503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53507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529606863605203E-2"/>
          <c:y val="0.92090651543767876"/>
          <c:w val="0.87783948335242445"/>
          <c:h val="6.70683055418084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1179" y="2511621"/>
            <a:ext cx="83529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ln w="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Сокращение </a:t>
            </a:r>
            <a:r>
              <a:rPr lang="ru-RU" sz="3200" i="1" dirty="0" smtClean="0">
                <a:ln w="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возможностей непосредственного участия населения в осуществлении местного самоуправления в современной России как фактор, влияющий на электоральную активность избирателей </a:t>
            </a:r>
            <a:endParaRPr lang="ru-RU" sz="3200" i="1" dirty="0">
              <a:ln w="0">
                <a:solidFill>
                  <a:srgbClr val="0000FF"/>
                </a:solidFill>
              </a:ln>
              <a:solidFill>
                <a:srgbClr val="0000FF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50841" y="5229200"/>
            <a:ext cx="55132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2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Жегалова</a:t>
            </a:r>
            <a:r>
              <a:rPr lang="ru-RU" sz="2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Анна Андреевна,</a:t>
            </a:r>
          </a:p>
          <a:p>
            <a:pPr algn="r"/>
            <a:r>
              <a:rPr lang="ru-RU" sz="2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аспирант кафедры конституционного и муниципального права «РГЭУ (РИНХ)»</a:t>
            </a:r>
            <a:endParaRPr lang="ru-RU" sz="2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871" y="247155"/>
            <a:ext cx="2391544" cy="181369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36556"/>
            <a:ext cx="1687470" cy="182429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25957"/>
            <a:ext cx="1788152" cy="18242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1556792"/>
            <a:ext cx="756084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   </a:t>
            </a:r>
            <a:r>
              <a:rPr lang="ru-RU" sz="24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«В случае, если все депутатские мандаты или часть депутатских мандатов в представительном органе муниципального образования замещаются депутатами, избранными в составе списков кандидатов, выдвинутых избирательными объединениями, </a:t>
            </a:r>
            <a:r>
              <a:rPr lang="ru-RU" sz="2400" b="1" u="sng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отзыв депутата не применяется</a:t>
            </a:r>
            <a:r>
              <a:rPr lang="ru-RU" sz="24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just"/>
            <a:endParaRPr lang="ru-RU" sz="2400" b="1" dirty="0" smtClean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*ч. 2.1 ст. 24 Федерального закона №131-ФЗ  </a:t>
            </a:r>
            <a:endParaRPr lang="ru-RU" sz="2000" b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1628800"/>
            <a:ext cx="74295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    «Депутат, член выборного органа местного самоуправления, выборное должностное лицо местного самоуправления считается отозванным, если за отзыв проголосовало </a:t>
            </a:r>
            <a:r>
              <a:rPr lang="ru-RU" sz="2400" b="1" u="sng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не менее половины избирателей, зарегистрированных в муниципальном образовании (избирательном округе)».</a:t>
            </a:r>
          </a:p>
          <a:p>
            <a:endParaRPr lang="ru-RU" b="1" u="sng" dirty="0" smtClean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u="sng" dirty="0" smtClean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*ч. 2 ст. 24 Федерального закона № 131-ФЗ</a:t>
            </a:r>
            <a:endParaRPr lang="ru-RU" sz="2000" b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61213747"/>
              </p:ext>
            </p:extLst>
          </p:nvPr>
        </p:nvGraphicFramePr>
        <p:xfrm>
          <a:off x="323528" y="332656"/>
          <a:ext cx="835292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492896"/>
            <a:ext cx="68884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0">
                  <a:solidFill>
                    <a:srgbClr val="333399"/>
                  </a:solidFill>
                </a:ln>
                <a:solidFill>
                  <a:srgbClr val="33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Спасибо за внимание!</a:t>
            </a:r>
            <a:endParaRPr lang="ru-RU" sz="5400" b="1" i="1" cap="none" spc="0" dirty="0">
              <a:ln w="0">
                <a:solidFill>
                  <a:srgbClr val="333399"/>
                </a:solidFill>
              </a:ln>
              <a:solidFill>
                <a:srgbClr val="33339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1179" y="2511621"/>
            <a:ext cx="83529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ln w="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Сокращение </a:t>
            </a:r>
            <a:r>
              <a:rPr lang="ru-RU" sz="3200" i="1" dirty="0" smtClean="0">
                <a:ln w="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возможностей непосредственного участия населения в осуществлении местного самоуправления в современной России как фактор, влияющий на электоральную активность избирателей </a:t>
            </a:r>
            <a:endParaRPr lang="ru-RU" sz="3200" i="1" dirty="0">
              <a:ln w="0">
                <a:solidFill>
                  <a:srgbClr val="0000FF"/>
                </a:solidFill>
              </a:ln>
              <a:solidFill>
                <a:srgbClr val="0000FF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50841" y="5229200"/>
            <a:ext cx="55132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22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Жегалова</a:t>
            </a:r>
            <a:r>
              <a:rPr lang="ru-RU" sz="2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Анна Андреевна,</a:t>
            </a:r>
          </a:p>
          <a:p>
            <a:pPr algn="r"/>
            <a:r>
              <a:rPr lang="ru-RU" sz="2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аспирант кафедры конституционного и муниципального права «РГЭУ (РИНХ)»</a:t>
            </a:r>
            <a:endParaRPr lang="ru-RU" sz="22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871" y="247155"/>
            <a:ext cx="2391544" cy="181369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36556"/>
            <a:ext cx="1687470" cy="182429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25957"/>
            <a:ext cx="1788152" cy="1824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11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1124744"/>
            <a:ext cx="800105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ctr">
              <a:buAutoNum type="romanUcPeriod"/>
            </a:pPr>
            <a:r>
              <a:rPr lang="ru-RU" sz="4000" b="1" i="1" dirty="0" smtClean="0">
                <a:ln w="0">
                  <a:solidFill>
                    <a:srgbClr val="333399"/>
                  </a:solidFill>
                </a:ln>
                <a:solidFill>
                  <a:srgbClr val="33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ln w="0">
                  <a:solidFill>
                    <a:srgbClr val="333399"/>
                  </a:solidFill>
                </a:ln>
                <a:solidFill>
                  <a:srgbClr val="33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Сокращение </a:t>
            </a:r>
            <a:r>
              <a:rPr lang="ru-RU" sz="3600" b="1" i="1" dirty="0" smtClean="0">
                <a:ln w="0">
                  <a:solidFill>
                    <a:srgbClr val="333399"/>
                  </a:solidFill>
                </a:ln>
                <a:solidFill>
                  <a:srgbClr val="33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выборности глав муниципальных образований и введение механизмов замещения этой должности, не позволяющих населению принимать в них </a:t>
            </a:r>
          </a:p>
          <a:p>
            <a:pPr indent="360000" algn="ctr"/>
            <a:r>
              <a:rPr lang="ru-RU" sz="3600" b="1" i="1" dirty="0" smtClean="0">
                <a:ln w="0">
                  <a:solidFill>
                    <a:srgbClr val="333399"/>
                  </a:solidFill>
                </a:ln>
                <a:solidFill>
                  <a:srgbClr val="33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непосредственное участие</a:t>
            </a:r>
          </a:p>
          <a:p>
            <a:pPr marL="400050" indent="-40005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1124744"/>
            <a:ext cx="785818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 smtClean="0">
                <a:ln>
                  <a:solidFill>
                    <a:srgbClr val="333399"/>
                  </a:solidFill>
                </a:ln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Глава муниципального образования в соответствии с законом субъекта Российской Федерации и уставом муниципального образования избирается: </a:t>
            </a:r>
          </a:p>
          <a:p>
            <a:pPr algn="just"/>
            <a:r>
              <a:rPr lang="ru-RU" sz="2400" b="1" dirty="0" smtClean="0">
                <a:ln>
                  <a:solidFill>
                    <a:srgbClr val="333399"/>
                  </a:solidFill>
                </a:ln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     - на муниципальных выборах, </a:t>
            </a:r>
          </a:p>
          <a:p>
            <a:pPr algn="just"/>
            <a:r>
              <a:rPr lang="ru-RU" sz="2400" b="1" i="1" dirty="0" smtClean="0">
                <a:ln>
                  <a:solidFill>
                    <a:srgbClr val="333399"/>
                  </a:solidFill>
                </a:ln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     - либо представительным органом муниципального образования из своего состава, </a:t>
            </a:r>
          </a:p>
          <a:p>
            <a:pPr algn="just"/>
            <a:r>
              <a:rPr lang="ru-RU" sz="2400" b="1" i="1" dirty="0" smtClean="0">
                <a:ln>
                  <a:solidFill>
                    <a:srgbClr val="333399"/>
                  </a:solidFill>
                </a:ln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     - либо представительным органом муниципального образования из числа кандидатов, представленных конкурсной комиссией по результатам конкурса.</a:t>
            </a:r>
          </a:p>
          <a:p>
            <a:pPr algn="just">
              <a:buFontTx/>
              <a:buChar char="-"/>
            </a:pPr>
            <a:endParaRPr lang="ru-RU" sz="2400" b="1" i="1" dirty="0" smtClean="0">
              <a:ln>
                <a:solidFill>
                  <a:srgbClr val="333399"/>
                </a:solidFill>
              </a:ln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sz="2400" b="1" i="1" dirty="0" smtClean="0">
              <a:ln>
                <a:solidFill>
                  <a:srgbClr val="333399"/>
                </a:solidFill>
              </a:ln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b="1" dirty="0" smtClean="0">
                <a:ln>
                  <a:solidFill>
                    <a:srgbClr val="333399"/>
                  </a:solidFill>
                </a:ln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*п. 1 ч. 2 ст. 36 Федерального закона №131-ФЗ</a:t>
            </a:r>
            <a:endParaRPr lang="ru-RU" sz="2000" b="1" dirty="0">
              <a:ln>
                <a:solidFill>
                  <a:srgbClr val="333399"/>
                </a:solidFill>
              </a:ln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669228153"/>
              </p:ext>
            </p:extLst>
          </p:nvPr>
        </p:nvGraphicFramePr>
        <p:xfrm>
          <a:off x="467544" y="476672"/>
          <a:ext cx="842493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22209" y="6237312"/>
            <a:ext cx="7000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*по данным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Министерства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юстиции РФ на 1 марта 2017 г.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972934629"/>
              </p:ext>
            </p:extLst>
          </p:nvPr>
        </p:nvGraphicFramePr>
        <p:xfrm>
          <a:off x="467544" y="260648"/>
          <a:ext cx="8208912" cy="5954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1772816"/>
            <a:ext cx="764386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ctr"/>
            <a:r>
              <a:rPr lang="en-US" sz="4000" b="1" i="1" dirty="0" smtClean="0">
                <a:ln w="0">
                  <a:solidFill>
                    <a:srgbClr val="333399"/>
                  </a:solidFill>
                </a:ln>
                <a:solidFill>
                  <a:srgbClr val="33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4000" b="1" i="1" dirty="0" smtClean="0">
                <a:ln w="0">
                  <a:solidFill>
                    <a:srgbClr val="333399"/>
                  </a:solidFill>
                </a:ln>
                <a:solidFill>
                  <a:srgbClr val="33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i="1" dirty="0" smtClean="0">
                <a:ln w="0">
                  <a:solidFill>
                    <a:srgbClr val="333399"/>
                  </a:solidFill>
                </a:ln>
                <a:solidFill>
                  <a:srgbClr val="33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Реформирование </a:t>
            </a:r>
            <a:r>
              <a:rPr lang="ru-RU" sz="3600" b="1" i="1" dirty="0" smtClean="0">
                <a:ln w="0">
                  <a:solidFill>
                    <a:srgbClr val="333399"/>
                  </a:solidFill>
                </a:ln>
                <a:solidFill>
                  <a:srgbClr val="33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федерального и регионального законодательства о муниципальных выборах без учета мнения населения и без его должного информирования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1340768"/>
            <a:ext cx="764386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333399"/>
                </a:solidFill>
              </a:rPr>
              <a:t>      </a:t>
            </a:r>
            <a:r>
              <a:rPr lang="ru-RU" sz="24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«В случае принятия закона субъекта Российской Федерации, изменяющего порядок избрания главы муниципального образования, устав соответствующего муниципального образования подлежит приведению в соответствие с указанным законом субъекта Российской Федерации </a:t>
            </a:r>
            <a:r>
              <a:rPr lang="ru-RU" sz="2400" b="1" u="sng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в течение трех месяцев</a:t>
            </a:r>
            <a:r>
              <a:rPr lang="ru-RU" sz="24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со дня вступления в силу указанного закона субъекта Российской Федерации».</a:t>
            </a:r>
          </a:p>
          <a:p>
            <a:pPr algn="just"/>
            <a:endParaRPr lang="ru-RU" sz="2400" b="1" dirty="0" smtClean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 smtClean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*абзац 1 ч. 3.1 ст. 36 Федерального закона №131-ФЗ</a:t>
            </a:r>
            <a:endParaRPr lang="ru-RU" sz="2000" b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1124744"/>
            <a:ext cx="764500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       «</a:t>
            </a:r>
            <a:r>
              <a:rPr lang="ru-RU" sz="2400" b="1" u="sng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На публичные слушания не выносится</a:t>
            </a:r>
            <a:r>
              <a:rPr lang="ru-RU" sz="24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проект муниципального нормативного правового акта о внесении изменений и дополнений в устав муниципального образования , когда в него вносятся изменения </a:t>
            </a:r>
            <a:r>
              <a:rPr lang="ru-RU" sz="2400" b="1" u="sng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в форме точного воспроизведения</a:t>
            </a:r>
            <a:r>
              <a:rPr lang="ru-RU" sz="24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положений </a:t>
            </a:r>
            <a:r>
              <a:rPr lang="ru-RU" sz="2400" b="1" u="sng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законов субъекта Российской Федерации </a:t>
            </a:r>
            <a:r>
              <a:rPr lang="ru-RU" sz="24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в целях приведения данного устава в соответствие с этим нормативными правовым актом».</a:t>
            </a:r>
          </a:p>
          <a:p>
            <a:pPr algn="just"/>
            <a:endParaRPr lang="ru-RU" sz="2400" b="1" dirty="0" smtClean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*п. 1 ч. 3 ст. </a:t>
            </a:r>
            <a:r>
              <a:rPr lang="ru-RU" sz="2000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28 Федерального закона №</a:t>
            </a:r>
            <a:r>
              <a:rPr lang="ru-RU" sz="20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131-ФЗ</a:t>
            </a:r>
            <a:endParaRPr lang="ru-RU" sz="2000" b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412776"/>
            <a:ext cx="735811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ctr"/>
            <a:r>
              <a:rPr lang="en-US" sz="4000" b="1" i="1" dirty="0" smtClean="0">
                <a:ln w="0">
                  <a:solidFill>
                    <a:srgbClr val="333399"/>
                  </a:solidFill>
                </a:ln>
                <a:solidFill>
                  <a:srgbClr val="33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sz="4000" b="1" i="1" dirty="0" smtClean="0">
                <a:ln w="0">
                  <a:solidFill>
                    <a:srgbClr val="333399"/>
                  </a:solidFill>
                </a:ln>
                <a:solidFill>
                  <a:srgbClr val="33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b="1" i="1" dirty="0" smtClean="0">
                <a:ln w="0">
                  <a:solidFill>
                    <a:srgbClr val="333399"/>
                  </a:solidFill>
                </a:ln>
                <a:solidFill>
                  <a:srgbClr val="33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ln w="0">
                  <a:solidFill>
                    <a:srgbClr val="333399"/>
                  </a:solidFill>
                </a:ln>
                <a:solidFill>
                  <a:srgbClr val="33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Сокращение </a:t>
            </a:r>
            <a:r>
              <a:rPr lang="ru-RU" sz="3600" b="1" i="1" dirty="0" smtClean="0">
                <a:ln w="0">
                  <a:solidFill>
                    <a:srgbClr val="333399"/>
                  </a:solidFill>
                </a:ln>
                <a:solidFill>
                  <a:srgbClr val="33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возможности применения населением мер </a:t>
            </a:r>
            <a:r>
              <a:rPr lang="ru-RU" sz="3600" b="1" i="1" dirty="0" err="1" smtClean="0">
                <a:ln w="0">
                  <a:solidFill>
                    <a:srgbClr val="333399"/>
                  </a:solidFill>
                </a:ln>
                <a:solidFill>
                  <a:srgbClr val="33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</a:t>
            </a:r>
            <a:r>
              <a:rPr lang="ru-RU" sz="3600" b="1" i="1" dirty="0" smtClean="0">
                <a:ln w="0">
                  <a:solidFill>
                    <a:srgbClr val="333399"/>
                  </a:solidFill>
                </a:ln>
                <a:solidFill>
                  <a:srgbClr val="33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-правовой ответственности к выборным должностным лицам местного самоуправления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443</Words>
  <Application>Microsoft Office PowerPoint</Application>
  <PresentationFormat>Экран (4:3)</PresentationFormat>
  <Paragraphs>37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</dc:creator>
  <cp:lastModifiedBy>Гости</cp:lastModifiedBy>
  <cp:revision>49</cp:revision>
  <dcterms:created xsi:type="dcterms:W3CDTF">2018-04-25T14:11:48Z</dcterms:created>
  <dcterms:modified xsi:type="dcterms:W3CDTF">2018-07-16T11:27:57Z</dcterms:modified>
</cp:coreProperties>
</file>