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352" r:id="rId2"/>
    <p:sldId id="360" r:id="rId3"/>
    <p:sldId id="439" r:id="rId4"/>
    <p:sldId id="448" r:id="rId5"/>
    <p:sldId id="440" r:id="rId6"/>
    <p:sldId id="441" r:id="rId7"/>
    <p:sldId id="438" r:id="rId8"/>
    <p:sldId id="443" r:id="rId9"/>
    <p:sldId id="444" r:id="rId10"/>
    <p:sldId id="408" r:id="rId11"/>
    <p:sldId id="394" r:id="rId12"/>
    <p:sldId id="445" r:id="rId13"/>
    <p:sldId id="447" r:id="rId14"/>
    <p:sldId id="449" r:id="rId15"/>
    <p:sldId id="450" r:id="rId16"/>
    <p:sldId id="452" r:id="rId17"/>
    <p:sldId id="453" r:id="rId18"/>
    <p:sldId id="454" r:id="rId19"/>
    <p:sldId id="456" r:id="rId20"/>
    <p:sldId id="451" r:id="rId21"/>
    <p:sldId id="411" r:id="rId22"/>
    <p:sldId id="335" r:id="rId23"/>
    <p:sldId id="455" r:id="rId24"/>
  </p:sldIdLst>
  <p:sldSz cx="9144000" cy="5143500" type="screen16x9"/>
  <p:notesSz cx="6808788" cy="99409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7A6B3"/>
    <a:srgbClr val="91BC32"/>
    <a:srgbClr val="005DA2"/>
    <a:srgbClr val="2F94C1"/>
    <a:srgbClr val="2DBECD"/>
    <a:srgbClr val="2AB2C0"/>
    <a:srgbClr val="269FAC"/>
    <a:srgbClr val="DEDEDE"/>
    <a:srgbClr val="672C94"/>
    <a:srgbClr val="B33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9514" autoAdjust="0"/>
    <p:restoredTop sz="94639" autoAdjust="0"/>
  </p:normalViewPr>
  <p:slideViewPr>
    <p:cSldViewPr>
      <p:cViewPr varScale="1">
        <p:scale>
          <a:sx n="142" d="100"/>
          <a:sy n="142" d="100"/>
        </p:scale>
        <p:origin x="-660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6533493632982591E-2"/>
          <c:y val="4.7264734812663106E-2"/>
          <c:w val="0.88987235545256871"/>
          <c:h val="0.6351817955186551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председатели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16.89</c:v>
                </c:pt>
                <c:pt idx="1">
                  <c:v>8.76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D2-4C6D-9B00-0DF02A0D6E0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заместители председателей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25.22</c:v>
                </c:pt>
                <c:pt idx="1">
                  <c:v>12.93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9D2-4C6D-9B00-0DF02A0D6E0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секретари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22.8</c:v>
                </c:pt>
                <c:pt idx="1">
                  <c:v>11.31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9D2-4C6D-9B00-0DF02A0D6E0F}"/>
            </c:ext>
          </c:extLst>
        </c:ser>
        <c:dLbls>
          <c:showVal val="1"/>
        </c:dLbls>
        <c:gapWidth val="75"/>
        <c:axId val="38829440"/>
        <c:axId val="38839424"/>
      </c:barChart>
      <c:catAx>
        <c:axId val="3882944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>
                <a:solidFill>
                  <a:srgbClr val="005DA2"/>
                </a:solidFill>
              </a:defRPr>
            </a:pPr>
            <a:endParaRPr lang="ru-RU"/>
          </a:p>
        </c:txPr>
        <c:crossAx val="38839424"/>
        <c:crosses val="autoZero"/>
        <c:auto val="1"/>
        <c:lblAlgn val="ctr"/>
        <c:lblOffset val="100"/>
      </c:catAx>
      <c:valAx>
        <c:axId val="38839424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rgbClr val="2F94C1"/>
                </a:solidFill>
              </a:defRPr>
            </a:pPr>
            <a:endParaRPr lang="ru-RU"/>
          </a:p>
        </c:txPr>
        <c:crossAx val="388294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9316114347083141E-2"/>
          <c:y val="0.85589546974902742"/>
          <c:w val="0.89999986773956353"/>
          <c:h val="8.7143770710308932E-2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A03B68-79E4-4AFC-B065-D15E675796CD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CAB7041-D5DD-4B60-BFBD-04F83C3796B3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91BC32"/>
              </a:solidFill>
            </a:rPr>
            <a:t>15</a:t>
          </a:r>
          <a:r>
            <a:rPr lang="ru-RU" sz="1600" dirty="0" smtClean="0">
              <a:solidFill>
                <a:schemeClr val="accent1">
                  <a:lumMod val="75000"/>
                </a:schemeClr>
              </a:solidFill>
            </a:rPr>
            <a:t> изданий</a:t>
          </a:r>
          <a:endParaRPr lang="ru-RU" sz="1600" dirty="0">
            <a:solidFill>
              <a:schemeClr val="accent1">
                <a:lumMod val="75000"/>
              </a:schemeClr>
            </a:solidFill>
          </a:endParaRPr>
        </a:p>
      </dgm:t>
    </dgm:pt>
    <dgm:pt modelId="{A8379C70-11B8-4F24-A95F-2ED0420EDA80}" type="parTrans" cxnId="{4CC98EC3-1AF8-4FD1-A4BC-B1AEE235F379}">
      <dgm:prSet/>
      <dgm:spPr/>
      <dgm:t>
        <a:bodyPr/>
        <a:lstStyle/>
        <a:p>
          <a:endParaRPr lang="ru-RU"/>
        </a:p>
      </dgm:t>
    </dgm:pt>
    <dgm:pt modelId="{711F5308-88F3-4270-A61A-436EF30A93EB}" type="sibTrans" cxnId="{4CC98EC3-1AF8-4FD1-A4BC-B1AEE235F379}">
      <dgm:prSet/>
      <dgm:spPr/>
      <dgm:t>
        <a:bodyPr/>
        <a:lstStyle/>
        <a:p>
          <a:endParaRPr lang="ru-RU"/>
        </a:p>
      </dgm:t>
    </dgm:pt>
    <dgm:pt modelId="{C0CB6CD6-0773-4008-98AD-FB2CA850A20A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2F94C1"/>
              </a:solidFill>
            </a:rPr>
            <a:t>90</a:t>
          </a:r>
          <a:r>
            <a:rPr lang="ru-RU" sz="2700" dirty="0" smtClean="0"/>
            <a:t> </a:t>
          </a:r>
          <a:r>
            <a:rPr lang="ru-RU" sz="1600" dirty="0" smtClean="0">
              <a:solidFill>
                <a:schemeClr val="accent1">
                  <a:lumMod val="75000"/>
                </a:schemeClr>
              </a:solidFill>
            </a:rPr>
            <a:t>изданий</a:t>
          </a:r>
          <a:endParaRPr lang="ru-RU" sz="1600" dirty="0">
            <a:solidFill>
              <a:schemeClr val="accent1">
                <a:lumMod val="75000"/>
              </a:schemeClr>
            </a:solidFill>
          </a:endParaRPr>
        </a:p>
      </dgm:t>
    </dgm:pt>
    <dgm:pt modelId="{CAB8C1C1-0B71-4C42-BA0F-2A54EE01ACA7}" type="parTrans" cxnId="{F65DF98E-DC54-4D1F-8194-99E6D3139EF2}">
      <dgm:prSet/>
      <dgm:spPr/>
      <dgm:t>
        <a:bodyPr/>
        <a:lstStyle/>
        <a:p>
          <a:endParaRPr lang="ru-RU"/>
        </a:p>
      </dgm:t>
    </dgm:pt>
    <dgm:pt modelId="{352AE9A9-7723-4F0A-8021-9E9B85533092}" type="sibTrans" cxnId="{F65DF98E-DC54-4D1F-8194-99E6D3139EF2}">
      <dgm:prSet/>
      <dgm:spPr/>
      <dgm:t>
        <a:bodyPr/>
        <a:lstStyle/>
        <a:p>
          <a:endParaRPr lang="ru-RU"/>
        </a:p>
      </dgm:t>
    </dgm:pt>
    <dgm:pt modelId="{0783DE03-06F3-4C6B-9D3D-2C44A7800245}">
      <dgm:prSet phldrT="[Текст]" custT="1"/>
      <dgm:spPr/>
      <dgm:t>
        <a:bodyPr/>
        <a:lstStyle/>
        <a:p>
          <a:r>
            <a:rPr lang="ru-RU" sz="2700" b="1" dirty="0" smtClean="0">
              <a:solidFill>
                <a:srgbClr val="7030A0"/>
              </a:solidFill>
            </a:rPr>
            <a:t>50</a:t>
          </a:r>
          <a:r>
            <a:rPr lang="ru-RU" sz="2700" dirty="0" smtClean="0"/>
            <a:t> </a:t>
          </a:r>
          <a:r>
            <a:rPr lang="ru-RU" sz="1600" dirty="0" smtClean="0">
              <a:solidFill>
                <a:schemeClr val="accent1">
                  <a:lumMod val="75000"/>
                </a:schemeClr>
              </a:solidFill>
            </a:rPr>
            <a:t>изданий</a:t>
          </a:r>
          <a:endParaRPr lang="ru-RU" sz="1600" dirty="0">
            <a:solidFill>
              <a:schemeClr val="accent1">
                <a:lumMod val="75000"/>
              </a:schemeClr>
            </a:solidFill>
          </a:endParaRPr>
        </a:p>
      </dgm:t>
    </dgm:pt>
    <dgm:pt modelId="{2086F381-B177-4E30-8019-6BCA22B3A151}" type="parTrans" cxnId="{29934986-CEE3-4E37-A25F-334E254788C5}">
      <dgm:prSet/>
      <dgm:spPr/>
      <dgm:t>
        <a:bodyPr/>
        <a:lstStyle/>
        <a:p>
          <a:endParaRPr lang="ru-RU"/>
        </a:p>
      </dgm:t>
    </dgm:pt>
    <dgm:pt modelId="{E2E2ABF8-F46A-4726-B873-E4ADDE9C365B}" type="sibTrans" cxnId="{29934986-CEE3-4E37-A25F-334E254788C5}">
      <dgm:prSet/>
      <dgm:spPr/>
      <dgm:t>
        <a:bodyPr/>
        <a:lstStyle/>
        <a:p>
          <a:endParaRPr lang="ru-RU"/>
        </a:p>
      </dgm:t>
    </dgm:pt>
    <dgm:pt modelId="{4EF90E72-361B-4901-A3C1-FFB7470D5E4B}">
      <dgm:prSet custT="1"/>
      <dgm:spPr/>
      <dgm:t>
        <a:bodyPr/>
        <a:lstStyle/>
        <a:p>
          <a:r>
            <a:rPr lang="ru-RU" sz="2800" b="1" dirty="0" smtClean="0">
              <a:solidFill>
                <a:srgbClr val="00B050"/>
              </a:solidFill>
            </a:rPr>
            <a:t>44</a:t>
          </a:r>
          <a:r>
            <a:rPr lang="ru-RU" sz="2400" dirty="0" smtClean="0"/>
            <a:t> </a:t>
          </a:r>
          <a:r>
            <a:rPr lang="ru-RU" sz="1600" dirty="0" smtClean="0">
              <a:solidFill>
                <a:schemeClr val="accent1">
                  <a:lumMod val="75000"/>
                </a:schemeClr>
              </a:solidFill>
            </a:rPr>
            <a:t>издания</a:t>
          </a:r>
          <a:endParaRPr lang="ru-RU" sz="1600" dirty="0">
            <a:solidFill>
              <a:schemeClr val="accent1">
                <a:lumMod val="75000"/>
              </a:schemeClr>
            </a:solidFill>
          </a:endParaRPr>
        </a:p>
      </dgm:t>
    </dgm:pt>
    <dgm:pt modelId="{F72C7A0F-FE9B-4135-B5DF-1CAEFA4510A6}" type="parTrans" cxnId="{AEAD1EF7-F5F8-40BE-B797-9B5C7B060029}">
      <dgm:prSet/>
      <dgm:spPr/>
      <dgm:t>
        <a:bodyPr/>
        <a:lstStyle/>
        <a:p>
          <a:endParaRPr lang="ru-RU"/>
        </a:p>
      </dgm:t>
    </dgm:pt>
    <dgm:pt modelId="{F727D651-0452-483D-9BEA-5C0ED5E27C81}" type="sibTrans" cxnId="{AEAD1EF7-F5F8-40BE-B797-9B5C7B060029}">
      <dgm:prSet/>
      <dgm:spPr/>
      <dgm:t>
        <a:bodyPr/>
        <a:lstStyle/>
        <a:p>
          <a:endParaRPr lang="ru-RU"/>
        </a:p>
      </dgm:t>
    </dgm:pt>
    <dgm:pt modelId="{3F734B44-E84D-4E5B-B9D4-77571F4DEA06}">
      <dgm:prSet/>
      <dgm:spPr/>
      <dgm:t>
        <a:bodyPr/>
        <a:lstStyle/>
        <a:p>
          <a:endParaRPr lang="ru-RU" sz="1900" dirty="0"/>
        </a:p>
      </dgm:t>
    </dgm:pt>
    <dgm:pt modelId="{CB32923E-C21E-4649-AEBA-030A518AA066}" type="parTrans" cxnId="{C177EC8E-FF96-4518-BF5D-D62B79A83596}">
      <dgm:prSet/>
      <dgm:spPr/>
      <dgm:t>
        <a:bodyPr/>
        <a:lstStyle/>
        <a:p>
          <a:endParaRPr lang="ru-RU"/>
        </a:p>
      </dgm:t>
    </dgm:pt>
    <dgm:pt modelId="{CAAA9959-8A73-4A43-A267-C51081EA1717}" type="sibTrans" cxnId="{C177EC8E-FF96-4518-BF5D-D62B79A83596}">
      <dgm:prSet/>
      <dgm:spPr/>
      <dgm:t>
        <a:bodyPr/>
        <a:lstStyle/>
        <a:p>
          <a:endParaRPr lang="ru-RU"/>
        </a:p>
      </dgm:t>
    </dgm:pt>
    <dgm:pt modelId="{1AC9BC56-9973-40F0-834B-D3C6C1631231}" type="pres">
      <dgm:prSet presAssocID="{C7A03B68-79E4-4AFC-B065-D15E675796C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E2A60E2-110E-449F-A017-94F4391CE283}" type="pres">
      <dgm:prSet presAssocID="{4CAB7041-D5DD-4B60-BFBD-04F83C3796B3}" presName="composite" presStyleCnt="0"/>
      <dgm:spPr/>
    </dgm:pt>
    <dgm:pt modelId="{9B2D2689-69F6-45E6-9948-41B145CA68F1}" type="pres">
      <dgm:prSet presAssocID="{4CAB7041-D5DD-4B60-BFBD-04F83C3796B3}" presName="LShape" presStyleLbl="alignNode1" presStyleIdx="0" presStyleCnt="7"/>
      <dgm:spPr/>
    </dgm:pt>
    <dgm:pt modelId="{A3A87520-699E-46B4-A5B8-1E9390116BCB}" type="pres">
      <dgm:prSet presAssocID="{4CAB7041-D5DD-4B60-BFBD-04F83C3796B3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00874-8961-41CF-B340-121BD0DBAEB4}" type="pres">
      <dgm:prSet presAssocID="{4CAB7041-D5DD-4B60-BFBD-04F83C3796B3}" presName="Triangle" presStyleLbl="alignNode1" presStyleIdx="1" presStyleCnt="7"/>
      <dgm:spPr/>
    </dgm:pt>
    <dgm:pt modelId="{378247D6-FBC3-4BD9-BDB1-85F172318070}" type="pres">
      <dgm:prSet presAssocID="{711F5308-88F3-4270-A61A-436EF30A93EB}" presName="sibTrans" presStyleCnt="0"/>
      <dgm:spPr/>
    </dgm:pt>
    <dgm:pt modelId="{4B25D562-64C2-4FE0-A1AD-FD8ECED29BE4}" type="pres">
      <dgm:prSet presAssocID="{711F5308-88F3-4270-A61A-436EF30A93EB}" presName="space" presStyleCnt="0"/>
      <dgm:spPr/>
    </dgm:pt>
    <dgm:pt modelId="{52E05E53-12C3-4341-B34C-A5ADA1817826}" type="pres">
      <dgm:prSet presAssocID="{4EF90E72-361B-4901-A3C1-FFB7470D5E4B}" presName="composite" presStyleCnt="0"/>
      <dgm:spPr/>
    </dgm:pt>
    <dgm:pt modelId="{25181B2D-CBE9-40D3-9A0A-82E665BC4F1B}" type="pres">
      <dgm:prSet presAssocID="{4EF90E72-361B-4901-A3C1-FFB7470D5E4B}" presName="LShape" presStyleLbl="alignNode1" presStyleIdx="2" presStyleCnt="7"/>
      <dgm:spPr/>
    </dgm:pt>
    <dgm:pt modelId="{94044566-14F0-4CFD-926E-70B8FAA9C6DC}" type="pres">
      <dgm:prSet presAssocID="{4EF90E72-361B-4901-A3C1-FFB7470D5E4B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A642A-205E-4695-854D-E68E81F7DED1}" type="pres">
      <dgm:prSet presAssocID="{4EF90E72-361B-4901-A3C1-FFB7470D5E4B}" presName="Triangle" presStyleLbl="alignNode1" presStyleIdx="3" presStyleCnt="7"/>
      <dgm:spPr/>
    </dgm:pt>
    <dgm:pt modelId="{E72634BC-3B22-4B59-966D-898C9F951867}" type="pres">
      <dgm:prSet presAssocID="{F727D651-0452-483D-9BEA-5C0ED5E27C81}" presName="sibTrans" presStyleCnt="0"/>
      <dgm:spPr/>
    </dgm:pt>
    <dgm:pt modelId="{E966DF1B-2A81-4923-9142-CF268957943C}" type="pres">
      <dgm:prSet presAssocID="{F727D651-0452-483D-9BEA-5C0ED5E27C81}" presName="space" presStyleCnt="0"/>
      <dgm:spPr/>
    </dgm:pt>
    <dgm:pt modelId="{5037D0FA-DD2E-4328-88F4-D967C24EB8F7}" type="pres">
      <dgm:prSet presAssocID="{C0CB6CD6-0773-4008-98AD-FB2CA850A20A}" presName="composite" presStyleCnt="0"/>
      <dgm:spPr/>
    </dgm:pt>
    <dgm:pt modelId="{BFF2DED7-177A-41FB-AA07-F54F03879E37}" type="pres">
      <dgm:prSet presAssocID="{C0CB6CD6-0773-4008-98AD-FB2CA850A20A}" presName="LShape" presStyleLbl="alignNode1" presStyleIdx="4" presStyleCnt="7"/>
      <dgm:spPr/>
    </dgm:pt>
    <dgm:pt modelId="{A6FCCAF4-C4F5-4476-BA51-9EE6196EDE24}" type="pres">
      <dgm:prSet presAssocID="{C0CB6CD6-0773-4008-98AD-FB2CA850A20A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21F9FA-3C85-41F4-AB9C-6BD9BCA5C47B}" type="pres">
      <dgm:prSet presAssocID="{C0CB6CD6-0773-4008-98AD-FB2CA850A20A}" presName="Triangle" presStyleLbl="alignNode1" presStyleIdx="5" presStyleCnt="7"/>
      <dgm:spPr/>
      <dgm:t>
        <a:bodyPr/>
        <a:lstStyle/>
        <a:p>
          <a:endParaRPr lang="ru-RU"/>
        </a:p>
      </dgm:t>
    </dgm:pt>
    <dgm:pt modelId="{CB899E49-A3DB-4211-BDBC-E6E51A346762}" type="pres">
      <dgm:prSet presAssocID="{352AE9A9-7723-4F0A-8021-9E9B85533092}" presName="sibTrans" presStyleCnt="0"/>
      <dgm:spPr/>
    </dgm:pt>
    <dgm:pt modelId="{1EDF94FF-56CD-4848-BD04-93A3B6143A00}" type="pres">
      <dgm:prSet presAssocID="{352AE9A9-7723-4F0A-8021-9E9B85533092}" presName="space" presStyleCnt="0"/>
      <dgm:spPr/>
    </dgm:pt>
    <dgm:pt modelId="{E6969FDB-6911-489C-8C14-15C81A682CB4}" type="pres">
      <dgm:prSet presAssocID="{0783DE03-06F3-4C6B-9D3D-2C44A7800245}" presName="composite" presStyleCnt="0"/>
      <dgm:spPr/>
    </dgm:pt>
    <dgm:pt modelId="{D0AB452C-09C6-4019-9856-DAAA422DFAB4}" type="pres">
      <dgm:prSet presAssocID="{0783DE03-06F3-4C6B-9D3D-2C44A7800245}" presName="LShape" presStyleLbl="alignNode1" presStyleIdx="6" presStyleCnt="7"/>
      <dgm:spPr/>
    </dgm:pt>
    <dgm:pt modelId="{BAD0C449-A578-4256-B046-A478708C2737}" type="pres">
      <dgm:prSet presAssocID="{0783DE03-06F3-4C6B-9D3D-2C44A780024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5DF98E-DC54-4D1F-8194-99E6D3139EF2}" srcId="{C7A03B68-79E4-4AFC-B065-D15E675796CD}" destId="{C0CB6CD6-0773-4008-98AD-FB2CA850A20A}" srcOrd="2" destOrd="0" parTransId="{CAB8C1C1-0B71-4C42-BA0F-2A54EE01ACA7}" sibTransId="{352AE9A9-7723-4F0A-8021-9E9B85533092}"/>
    <dgm:cxn modelId="{F352E7F5-5F21-4352-9E5E-AE3E41E9DE03}" type="presOf" srcId="{3F734B44-E84D-4E5B-B9D4-77571F4DEA06}" destId="{94044566-14F0-4CFD-926E-70B8FAA9C6DC}" srcOrd="0" destOrd="1" presId="urn:microsoft.com/office/officeart/2009/3/layout/StepUpProcess"/>
    <dgm:cxn modelId="{EE89BC5D-E4EB-4C89-AF92-35A53E6E7F9C}" type="presOf" srcId="{4CAB7041-D5DD-4B60-BFBD-04F83C3796B3}" destId="{A3A87520-699E-46B4-A5B8-1E9390116BCB}" srcOrd="0" destOrd="0" presId="urn:microsoft.com/office/officeart/2009/3/layout/StepUpProcess"/>
    <dgm:cxn modelId="{AEAD1EF7-F5F8-40BE-B797-9B5C7B060029}" srcId="{C7A03B68-79E4-4AFC-B065-D15E675796CD}" destId="{4EF90E72-361B-4901-A3C1-FFB7470D5E4B}" srcOrd="1" destOrd="0" parTransId="{F72C7A0F-FE9B-4135-B5DF-1CAEFA4510A6}" sibTransId="{F727D651-0452-483D-9BEA-5C0ED5E27C81}"/>
    <dgm:cxn modelId="{75D32A47-63CC-428B-A1AB-9462BBC7F9D6}" type="presOf" srcId="{4EF90E72-361B-4901-A3C1-FFB7470D5E4B}" destId="{94044566-14F0-4CFD-926E-70B8FAA9C6DC}" srcOrd="0" destOrd="0" presId="urn:microsoft.com/office/officeart/2009/3/layout/StepUpProcess"/>
    <dgm:cxn modelId="{4CC98EC3-1AF8-4FD1-A4BC-B1AEE235F379}" srcId="{C7A03B68-79E4-4AFC-B065-D15E675796CD}" destId="{4CAB7041-D5DD-4B60-BFBD-04F83C3796B3}" srcOrd="0" destOrd="0" parTransId="{A8379C70-11B8-4F24-A95F-2ED0420EDA80}" sibTransId="{711F5308-88F3-4270-A61A-436EF30A93EB}"/>
    <dgm:cxn modelId="{1402D975-837F-4C48-8B9F-E716DA02116C}" type="presOf" srcId="{C7A03B68-79E4-4AFC-B065-D15E675796CD}" destId="{1AC9BC56-9973-40F0-834B-D3C6C1631231}" srcOrd="0" destOrd="0" presId="urn:microsoft.com/office/officeart/2009/3/layout/StepUpProcess"/>
    <dgm:cxn modelId="{28AD9518-0402-4BA1-80E7-4820FF930066}" type="presOf" srcId="{0783DE03-06F3-4C6B-9D3D-2C44A7800245}" destId="{BAD0C449-A578-4256-B046-A478708C2737}" srcOrd="0" destOrd="0" presId="urn:microsoft.com/office/officeart/2009/3/layout/StepUpProcess"/>
    <dgm:cxn modelId="{C177EC8E-FF96-4518-BF5D-D62B79A83596}" srcId="{4EF90E72-361B-4901-A3C1-FFB7470D5E4B}" destId="{3F734B44-E84D-4E5B-B9D4-77571F4DEA06}" srcOrd="0" destOrd="0" parTransId="{CB32923E-C21E-4649-AEBA-030A518AA066}" sibTransId="{CAAA9959-8A73-4A43-A267-C51081EA1717}"/>
    <dgm:cxn modelId="{6BEAE600-65F8-48B7-9733-70477E11FE43}" type="presOf" srcId="{C0CB6CD6-0773-4008-98AD-FB2CA850A20A}" destId="{A6FCCAF4-C4F5-4476-BA51-9EE6196EDE24}" srcOrd="0" destOrd="0" presId="urn:microsoft.com/office/officeart/2009/3/layout/StepUpProcess"/>
    <dgm:cxn modelId="{29934986-CEE3-4E37-A25F-334E254788C5}" srcId="{C7A03B68-79E4-4AFC-B065-D15E675796CD}" destId="{0783DE03-06F3-4C6B-9D3D-2C44A7800245}" srcOrd="3" destOrd="0" parTransId="{2086F381-B177-4E30-8019-6BCA22B3A151}" sibTransId="{E2E2ABF8-F46A-4726-B873-E4ADDE9C365B}"/>
    <dgm:cxn modelId="{CFF3E293-290D-47AB-9A1D-6C50E74CD2A2}" type="presParOf" srcId="{1AC9BC56-9973-40F0-834B-D3C6C1631231}" destId="{EE2A60E2-110E-449F-A017-94F4391CE283}" srcOrd="0" destOrd="0" presId="urn:microsoft.com/office/officeart/2009/3/layout/StepUpProcess"/>
    <dgm:cxn modelId="{7C97B0E5-FB02-4C85-9D35-A9C484353C98}" type="presParOf" srcId="{EE2A60E2-110E-449F-A017-94F4391CE283}" destId="{9B2D2689-69F6-45E6-9948-41B145CA68F1}" srcOrd="0" destOrd="0" presId="urn:microsoft.com/office/officeart/2009/3/layout/StepUpProcess"/>
    <dgm:cxn modelId="{9197698B-6407-4826-83EF-26DBFB1B83A7}" type="presParOf" srcId="{EE2A60E2-110E-449F-A017-94F4391CE283}" destId="{A3A87520-699E-46B4-A5B8-1E9390116BCB}" srcOrd="1" destOrd="0" presId="urn:microsoft.com/office/officeart/2009/3/layout/StepUpProcess"/>
    <dgm:cxn modelId="{F5703F5F-DDEB-4916-B10A-9F7712117C55}" type="presParOf" srcId="{EE2A60E2-110E-449F-A017-94F4391CE283}" destId="{F2600874-8961-41CF-B340-121BD0DBAEB4}" srcOrd="2" destOrd="0" presId="urn:microsoft.com/office/officeart/2009/3/layout/StepUpProcess"/>
    <dgm:cxn modelId="{8702EEA2-74ED-4DEB-BF26-2B21E58160D6}" type="presParOf" srcId="{1AC9BC56-9973-40F0-834B-D3C6C1631231}" destId="{378247D6-FBC3-4BD9-BDB1-85F172318070}" srcOrd="1" destOrd="0" presId="urn:microsoft.com/office/officeart/2009/3/layout/StepUpProcess"/>
    <dgm:cxn modelId="{DF8EBE9A-5C26-4BD6-AF10-FC8D4DA63D14}" type="presParOf" srcId="{378247D6-FBC3-4BD9-BDB1-85F172318070}" destId="{4B25D562-64C2-4FE0-A1AD-FD8ECED29BE4}" srcOrd="0" destOrd="0" presId="urn:microsoft.com/office/officeart/2009/3/layout/StepUpProcess"/>
    <dgm:cxn modelId="{CCE0FD91-57C7-494C-9983-5D4F63723BDC}" type="presParOf" srcId="{1AC9BC56-9973-40F0-834B-D3C6C1631231}" destId="{52E05E53-12C3-4341-B34C-A5ADA1817826}" srcOrd="2" destOrd="0" presId="urn:microsoft.com/office/officeart/2009/3/layout/StepUpProcess"/>
    <dgm:cxn modelId="{9CB8036A-C518-4DFE-BEEC-EAECD0F66929}" type="presParOf" srcId="{52E05E53-12C3-4341-B34C-A5ADA1817826}" destId="{25181B2D-CBE9-40D3-9A0A-82E665BC4F1B}" srcOrd="0" destOrd="0" presId="urn:microsoft.com/office/officeart/2009/3/layout/StepUpProcess"/>
    <dgm:cxn modelId="{04652437-55AB-4114-BEAD-55B1B48BF744}" type="presParOf" srcId="{52E05E53-12C3-4341-B34C-A5ADA1817826}" destId="{94044566-14F0-4CFD-926E-70B8FAA9C6DC}" srcOrd="1" destOrd="0" presId="urn:microsoft.com/office/officeart/2009/3/layout/StepUpProcess"/>
    <dgm:cxn modelId="{8FDCB04A-A41E-4E52-AB16-3B4AE2E417A2}" type="presParOf" srcId="{52E05E53-12C3-4341-B34C-A5ADA1817826}" destId="{3F3A642A-205E-4695-854D-E68E81F7DED1}" srcOrd="2" destOrd="0" presId="urn:microsoft.com/office/officeart/2009/3/layout/StepUpProcess"/>
    <dgm:cxn modelId="{841A6DDF-B3F1-46F1-BED6-B3D9EB42696B}" type="presParOf" srcId="{1AC9BC56-9973-40F0-834B-D3C6C1631231}" destId="{E72634BC-3B22-4B59-966D-898C9F951867}" srcOrd="3" destOrd="0" presId="urn:microsoft.com/office/officeart/2009/3/layout/StepUpProcess"/>
    <dgm:cxn modelId="{09D00963-F939-4010-8AAD-A82CCB971912}" type="presParOf" srcId="{E72634BC-3B22-4B59-966D-898C9F951867}" destId="{E966DF1B-2A81-4923-9142-CF268957943C}" srcOrd="0" destOrd="0" presId="urn:microsoft.com/office/officeart/2009/3/layout/StepUpProcess"/>
    <dgm:cxn modelId="{1F8382BB-46C2-49D0-BB5B-1456EAEBEC31}" type="presParOf" srcId="{1AC9BC56-9973-40F0-834B-D3C6C1631231}" destId="{5037D0FA-DD2E-4328-88F4-D967C24EB8F7}" srcOrd="4" destOrd="0" presId="urn:microsoft.com/office/officeart/2009/3/layout/StepUpProcess"/>
    <dgm:cxn modelId="{731A3CE8-7155-4ECA-A9B1-01D2AC0F6FFA}" type="presParOf" srcId="{5037D0FA-DD2E-4328-88F4-D967C24EB8F7}" destId="{BFF2DED7-177A-41FB-AA07-F54F03879E37}" srcOrd="0" destOrd="0" presId="urn:microsoft.com/office/officeart/2009/3/layout/StepUpProcess"/>
    <dgm:cxn modelId="{2429B7C4-DB6C-4FBD-9303-F8402EC3E572}" type="presParOf" srcId="{5037D0FA-DD2E-4328-88F4-D967C24EB8F7}" destId="{A6FCCAF4-C4F5-4476-BA51-9EE6196EDE24}" srcOrd="1" destOrd="0" presId="urn:microsoft.com/office/officeart/2009/3/layout/StepUpProcess"/>
    <dgm:cxn modelId="{5F8E8BDD-6194-4848-91BF-B4AEE0F6C40D}" type="presParOf" srcId="{5037D0FA-DD2E-4328-88F4-D967C24EB8F7}" destId="{8A21F9FA-3C85-41F4-AB9C-6BD9BCA5C47B}" srcOrd="2" destOrd="0" presId="urn:microsoft.com/office/officeart/2009/3/layout/StepUpProcess"/>
    <dgm:cxn modelId="{743D372B-7501-4244-849E-DDDC5AE71F09}" type="presParOf" srcId="{1AC9BC56-9973-40F0-834B-D3C6C1631231}" destId="{CB899E49-A3DB-4211-BDBC-E6E51A346762}" srcOrd="5" destOrd="0" presId="urn:microsoft.com/office/officeart/2009/3/layout/StepUpProcess"/>
    <dgm:cxn modelId="{E1A3BBA5-5D6C-4C7B-8BEB-C3A9EFC5A762}" type="presParOf" srcId="{CB899E49-A3DB-4211-BDBC-E6E51A346762}" destId="{1EDF94FF-56CD-4848-BD04-93A3B6143A00}" srcOrd="0" destOrd="0" presId="urn:microsoft.com/office/officeart/2009/3/layout/StepUpProcess"/>
    <dgm:cxn modelId="{C811C0CC-A686-4B96-ACBC-7FFCC01ABAC5}" type="presParOf" srcId="{1AC9BC56-9973-40F0-834B-D3C6C1631231}" destId="{E6969FDB-6911-489C-8C14-15C81A682CB4}" srcOrd="6" destOrd="0" presId="urn:microsoft.com/office/officeart/2009/3/layout/StepUpProcess"/>
    <dgm:cxn modelId="{D3496079-46C4-4708-8D49-667337496FB6}" type="presParOf" srcId="{E6969FDB-6911-489C-8C14-15C81A682CB4}" destId="{D0AB452C-09C6-4019-9856-DAAA422DFAB4}" srcOrd="0" destOrd="0" presId="urn:microsoft.com/office/officeart/2009/3/layout/StepUpProcess"/>
    <dgm:cxn modelId="{226F32A7-DEC3-4531-ACB8-62FC83DE2921}" type="presParOf" srcId="{E6969FDB-6911-489C-8C14-15C81A682CB4}" destId="{BAD0C449-A578-4256-B046-A478708C273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F23E71-5F92-457D-9B56-86F1B61734D1}" type="doc">
      <dgm:prSet loTypeId="urn:microsoft.com/office/officeart/2008/layout/Squa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6C088CD-004F-4804-8CCA-4C39456FD67F}">
      <dgm:prSet phldrT="[Текст]"/>
      <dgm:spPr/>
      <dgm:t>
        <a:bodyPr/>
        <a:lstStyle/>
        <a:p>
          <a:endParaRPr lang="ru-RU" dirty="0"/>
        </a:p>
      </dgm:t>
    </dgm:pt>
    <dgm:pt modelId="{B74F58A9-D1F1-4B43-B2DE-AE6A93D336EB}" type="parTrans" cxnId="{461E5BC4-7AE8-4D77-B732-AC67C785D1C6}">
      <dgm:prSet/>
      <dgm:spPr/>
      <dgm:t>
        <a:bodyPr/>
        <a:lstStyle/>
        <a:p>
          <a:endParaRPr lang="ru-RU"/>
        </a:p>
      </dgm:t>
    </dgm:pt>
    <dgm:pt modelId="{78875D91-2F26-4DCF-9F5A-277A92E35DD6}" type="sibTrans" cxnId="{461E5BC4-7AE8-4D77-B732-AC67C785D1C6}">
      <dgm:prSet/>
      <dgm:spPr/>
      <dgm:t>
        <a:bodyPr/>
        <a:lstStyle/>
        <a:p>
          <a:endParaRPr lang="ru-RU"/>
        </a:p>
      </dgm:t>
    </dgm:pt>
    <dgm:pt modelId="{F2CE4169-6095-4088-9AE2-2C49445233FA}">
      <dgm:prSet phldrT="[Текст]" custT="1"/>
      <dgm:spPr/>
      <dgm:t>
        <a:bodyPr/>
        <a:lstStyle/>
        <a:p>
          <a:r>
            <a:rPr lang="ru-RU" sz="1200" dirty="0" smtClean="0">
              <a:latin typeface="+mn-lt"/>
            </a:rPr>
            <a:t>осознанное отношение к процессу своего обучения, потребность в самостоятельности</a:t>
          </a:r>
          <a:endParaRPr lang="ru-RU" sz="1200" dirty="0">
            <a:latin typeface="+mn-lt"/>
          </a:endParaRPr>
        </a:p>
      </dgm:t>
    </dgm:pt>
    <dgm:pt modelId="{5880232D-0B18-4611-8C54-4CC266FF6D8B}" type="parTrans" cxnId="{010A32FE-F40A-4102-B606-9EC2C1CF2CF7}">
      <dgm:prSet/>
      <dgm:spPr/>
      <dgm:t>
        <a:bodyPr/>
        <a:lstStyle/>
        <a:p>
          <a:endParaRPr lang="ru-RU"/>
        </a:p>
      </dgm:t>
    </dgm:pt>
    <dgm:pt modelId="{1A68AE77-575A-4AC9-BE18-12C2B3714F62}" type="sibTrans" cxnId="{010A32FE-F40A-4102-B606-9EC2C1CF2CF7}">
      <dgm:prSet/>
      <dgm:spPr/>
      <dgm:t>
        <a:bodyPr/>
        <a:lstStyle/>
        <a:p>
          <a:endParaRPr lang="ru-RU"/>
        </a:p>
      </dgm:t>
    </dgm:pt>
    <dgm:pt modelId="{37ABFB53-7C8D-4447-9959-A49D7D17985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latin typeface="+mn-lt"/>
            </a:rPr>
            <a:t>потребность в осмысленности обучения (для решения важной проблемы и достижения конкретной цели), наличие жизненного опыта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/>
        </a:p>
      </dgm:t>
    </dgm:pt>
    <dgm:pt modelId="{EF302D82-179D-4A3A-9E0B-66266896CCDC}" type="parTrans" cxnId="{761DDFB0-A55E-424C-9EDD-65AA8ECEAC5D}">
      <dgm:prSet/>
      <dgm:spPr/>
      <dgm:t>
        <a:bodyPr/>
        <a:lstStyle/>
        <a:p>
          <a:endParaRPr lang="ru-RU"/>
        </a:p>
      </dgm:t>
    </dgm:pt>
    <dgm:pt modelId="{B5F42EB3-D135-412E-A0E8-A55D5E9ADFD7}" type="sibTrans" cxnId="{761DDFB0-A55E-424C-9EDD-65AA8ECEAC5D}">
      <dgm:prSet/>
      <dgm:spPr/>
      <dgm:t>
        <a:bodyPr/>
        <a:lstStyle/>
        <a:p>
          <a:endParaRPr lang="ru-RU"/>
        </a:p>
      </dgm:t>
    </dgm:pt>
    <dgm:pt modelId="{439317FA-4B68-4D3D-BC25-4E41C5FE4ED4}">
      <dgm:prSet phldrT="[Текст]" custT="1"/>
      <dgm:spPr/>
      <dgm:t>
        <a:bodyPr/>
        <a:lstStyle/>
        <a:p>
          <a:r>
            <a:rPr lang="ru-RU" sz="1200" dirty="0" smtClean="0">
              <a:latin typeface="+mn-lt"/>
            </a:rPr>
            <a:t>практическая направленность в отношении обучения, стремление к применению полученных знаний, умений и навыков</a:t>
          </a:r>
          <a:endParaRPr lang="ru-RU" sz="1200" dirty="0">
            <a:latin typeface="+mn-lt"/>
          </a:endParaRPr>
        </a:p>
      </dgm:t>
    </dgm:pt>
    <dgm:pt modelId="{5AB38C70-97DF-4076-B2A7-9562A318A439}" type="parTrans" cxnId="{9F450242-54FC-48F4-BF7B-E8696B5E0E95}">
      <dgm:prSet/>
      <dgm:spPr/>
      <dgm:t>
        <a:bodyPr/>
        <a:lstStyle/>
        <a:p>
          <a:endParaRPr lang="ru-RU"/>
        </a:p>
      </dgm:t>
    </dgm:pt>
    <dgm:pt modelId="{398D2B42-4FF6-43FC-889C-87578E3CF67F}" type="sibTrans" cxnId="{9F450242-54FC-48F4-BF7B-E8696B5E0E95}">
      <dgm:prSet/>
      <dgm:spPr/>
      <dgm:t>
        <a:bodyPr/>
        <a:lstStyle/>
        <a:p>
          <a:endParaRPr lang="ru-RU"/>
        </a:p>
      </dgm:t>
    </dgm:pt>
    <dgm:pt modelId="{C57E5A4C-1B23-4895-9212-3641D71A08AF}">
      <dgm:prSet phldrT="[Текст]"/>
      <dgm:spPr/>
      <dgm:t>
        <a:bodyPr/>
        <a:lstStyle/>
        <a:p>
          <a:endParaRPr lang="ru-RU" dirty="0"/>
        </a:p>
      </dgm:t>
    </dgm:pt>
    <dgm:pt modelId="{9DFB6E42-0DEB-4893-8172-80AF2FEF0BB6}" type="parTrans" cxnId="{C67C058C-FFC4-4506-A23B-EBE1B6979CF1}">
      <dgm:prSet/>
      <dgm:spPr/>
      <dgm:t>
        <a:bodyPr/>
        <a:lstStyle/>
        <a:p>
          <a:endParaRPr lang="ru-RU"/>
        </a:p>
      </dgm:t>
    </dgm:pt>
    <dgm:pt modelId="{ED00ADE0-19DB-4001-85A5-55F2BA19B2EF}" type="sibTrans" cxnId="{C67C058C-FFC4-4506-A23B-EBE1B6979CF1}">
      <dgm:prSet/>
      <dgm:spPr/>
      <dgm:t>
        <a:bodyPr/>
        <a:lstStyle/>
        <a:p>
          <a:endParaRPr lang="ru-RU"/>
        </a:p>
      </dgm:t>
    </dgm:pt>
    <dgm:pt modelId="{47879480-DB02-4FC4-952A-591225E4858B}" type="pres">
      <dgm:prSet presAssocID="{51F23E71-5F92-457D-9B56-86F1B61734D1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F26815A-01F6-49B7-8709-B1E0CA27A546}" type="pres">
      <dgm:prSet presAssocID="{26C088CD-004F-4804-8CCA-4C39456FD67F}" presName="root" presStyleCnt="0">
        <dgm:presLayoutVars>
          <dgm:chMax/>
          <dgm:chPref/>
        </dgm:presLayoutVars>
      </dgm:prSet>
      <dgm:spPr/>
    </dgm:pt>
    <dgm:pt modelId="{036B33DB-50B5-4F16-8E87-A6BB949F639F}" type="pres">
      <dgm:prSet presAssocID="{26C088CD-004F-4804-8CCA-4C39456FD67F}" presName="rootComposite" presStyleCnt="0">
        <dgm:presLayoutVars/>
      </dgm:prSet>
      <dgm:spPr/>
    </dgm:pt>
    <dgm:pt modelId="{52C7D2D2-8F19-4117-8273-85BE752EBB52}" type="pres">
      <dgm:prSet presAssocID="{26C088CD-004F-4804-8CCA-4C39456FD67F}" presName="ParentAccent" presStyleLbl="alignNode1" presStyleIdx="0" presStyleCnt="2" custLinFactNeighborX="-126"/>
      <dgm:spPr/>
    </dgm:pt>
    <dgm:pt modelId="{4A949B8E-C50A-4E2F-A7EE-EDC2CD398320}" type="pres">
      <dgm:prSet presAssocID="{26C088CD-004F-4804-8CCA-4C39456FD67F}" presName="ParentSmallAccent" presStyleLbl="fgAcc1" presStyleIdx="0" presStyleCnt="2"/>
      <dgm:spPr/>
    </dgm:pt>
    <dgm:pt modelId="{F188EBA4-88CD-423A-964A-BFEC3EFC3806}" type="pres">
      <dgm:prSet presAssocID="{26C088CD-004F-4804-8CCA-4C39456FD67F}" presName="Parent" presStyleLbl="revTx" presStyleIdx="0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D7E21-697D-444C-9425-F1B1E125332E}" type="pres">
      <dgm:prSet presAssocID="{26C088CD-004F-4804-8CCA-4C39456FD67F}" presName="childShape" presStyleCnt="0">
        <dgm:presLayoutVars>
          <dgm:chMax val="0"/>
          <dgm:chPref val="0"/>
        </dgm:presLayoutVars>
      </dgm:prSet>
      <dgm:spPr/>
    </dgm:pt>
    <dgm:pt modelId="{EFA32493-2CD4-4C40-A3D3-8EE4782FE508}" type="pres">
      <dgm:prSet presAssocID="{F2CE4169-6095-4088-9AE2-2C49445233FA}" presName="childComposite" presStyleCnt="0">
        <dgm:presLayoutVars>
          <dgm:chMax val="0"/>
          <dgm:chPref val="0"/>
        </dgm:presLayoutVars>
      </dgm:prSet>
      <dgm:spPr/>
    </dgm:pt>
    <dgm:pt modelId="{61D36FA2-7CBA-4B74-9AAB-C390C51AC576}" type="pres">
      <dgm:prSet presAssocID="{F2CE4169-6095-4088-9AE2-2C49445233FA}" presName="ChildAccent" presStyleLbl="solidFgAcc1" presStyleIdx="0" presStyleCnt="3"/>
      <dgm:spPr/>
      <dgm:t>
        <a:bodyPr/>
        <a:lstStyle/>
        <a:p>
          <a:endParaRPr lang="ru-RU"/>
        </a:p>
      </dgm:t>
    </dgm:pt>
    <dgm:pt modelId="{E6E556A9-7973-4A76-B400-8974B5EBE94C}" type="pres">
      <dgm:prSet presAssocID="{F2CE4169-6095-4088-9AE2-2C49445233FA}" presName="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908D2-406E-4125-A8C2-686C24CC487D}" type="pres">
      <dgm:prSet presAssocID="{37ABFB53-7C8D-4447-9959-A49D7D179858}" presName="childComposite" presStyleCnt="0">
        <dgm:presLayoutVars>
          <dgm:chMax val="0"/>
          <dgm:chPref val="0"/>
        </dgm:presLayoutVars>
      </dgm:prSet>
      <dgm:spPr/>
    </dgm:pt>
    <dgm:pt modelId="{A1DAF67E-9CE5-4E2A-AC90-3D7F1E6F317B}" type="pres">
      <dgm:prSet presAssocID="{37ABFB53-7C8D-4447-9959-A49D7D179858}" presName="ChildAccent" presStyleLbl="solidFgAcc1" presStyleIdx="1" presStyleCnt="3"/>
      <dgm:spPr/>
    </dgm:pt>
    <dgm:pt modelId="{F754F929-C134-450D-8590-1ADAB3102EA4}" type="pres">
      <dgm:prSet presAssocID="{37ABFB53-7C8D-4447-9959-A49D7D179858}" presName="Child" presStyleLbl="revTx" presStyleIdx="2" presStyleCnt="5" custLinFactNeighborX="152" custLinFactNeighborY="144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96327-0F7F-49CE-9B95-10992112D7DC}" type="pres">
      <dgm:prSet presAssocID="{439317FA-4B68-4D3D-BC25-4E41C5FE4ED4}" presName="childComposite" presStyleCnt="0">
        <dgm:presLayoutVars>
          <dgm:chMax val="0"/>
          <dgm:chPref val="0"/>
        </dgm:presLayoutVars>
      </dgm:prSet>
      <dgm:spPr/>
    </dgm:pt>
    <dgm:pt modelId="{A35100EF-94C3-441C-8859-6F74043311AC}" type="pres">
      <dgm:prSet presAssocID="{439317FA-4B68-4D3D-BC25-4E41C5FE4ED4}" presName="ChildAccent" presStyleLbl="solidFgAcc1" presStyleIdx="2" presStyleCnt="3"/>
      <dgm:spPr/>
    </dgm:pt>
    <dgm:pt modelId="{C21BB6AA-673D-407B-8D05-EC645AFCB1CB}" type="pres">
      <dgm:prSet presAssocID="{439317FA-4B68-4D3D-BC25-4E41C5FE4ED4}" presName="Child" presStyleLbl="revTx" presStyleIdx="3" presStyleCnt="5" custLinFactNeighborX="2009" custLinFactNeighborY="66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1E270-D6CF-4593-8867-C3FE70FEB6D7}" type="pres">
      <dgm:prSet presAssocID="{C57E5A4C-1B23-4895-9212-3641D71A08AF}" presName="root" presStyleCnt="0">
        <dgm:presLayoutVars>
          <dgm:chMax/>
          <dgm:chPref/>
        </dgm:presLayoutVars>
      </dgm:prSet>
      <dgm:spPr/>
    </dgm:pt>
    <dgm:pt modelId="{5273E050-8294-4BCD-8D98-03D9C891DBAE}" type="pres">
      <dgm:prSet presAssocID="{C57E5A4C-1B23-4895-9212-3641D71A08AF}" presName="rootComposite" presStyleCnt="0">
        <dgm:presLayoutVars/>
      </dgm:prSet>
      <dgm:spPr/>
    </dgm:pt>
    <dgm:pt modelId="{8F981929-00C2-4414-9317-7BC885387F03}" type="pres">
      <dgm:prSet presAssocID="{C57E5A4C-1B23-4895-9212-3641D71A08AF}" presName="ParentAccent" presStyleLbl="alignNode1" presStyleIdx="1" presStyleCnt="2"/>
      <dgm:spPr/>
    </dgm:pt>
    <dgm:pt modelId="{C4CA4292-E8F5-4D81-9726-8DCC654A60D4}" type="pres">
      <dgm:prSet presAssocID="{C57E5A4C-1B23-4895-9212-3641D71A08AF}" presName="ParentSmallAccent" presStyleLbl="fgAcc1" presStyleIdx="1" presStyleCnt="2"/>
      <dgm:spPr/>
    </dgm:pt>
    <dgm:pt modelId="{9A6EDDD7-0417-45E8-B869-33F7507B1B25}" type="pres">
      <dgm:prSet presAssocID="{C57E5A4C-1B23-4895-9212-3641D71A08AF}" presName="Parent" presStyleLbl="revTx" presStyleIdx="4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501E7-D94E-4D49-A5FF-4D7427F1C949}" type="pres">
      <dgm:prSet presAssocID="{C57E5A4C-1B23-4895-9212-3641D71A08AF}" presName="childShape" presStyleCnt="0">
        <dgm:presLayoutVars>
          <dgm:chMax val="0"/>
          <dgm:chPref val="0"/>
        </dgm:presLayoutVars>
      </dgm:prSet>
      <dgm:spPr/>
    </dgm:pt>
  </dgm:ptLst>
  <dgm:cxnLst>
    <dgm:cxn modelId="{1F7B4555-4279-41C7-8E9D-08B783CA31FC}" type="presOf" srcId="{37ABFB53-7C8D-4447-9959-A49D7D179858}" destId="{F754F929-C134-450D-8590-1ADAB3102EA4}" srcOrd="0" destOrd="0" presId="urn:microsoft.com/office/officeart/2008/layout/SquareAccentList"/>
    <dgm:cxn modelId="{50AC286D-9EE9-4766-8181-7B56EF26B87E}" type="presOf" srcId="{26C088CD-004F-4804-8CCA-4C39456FD67F}" destId="{F188EBA4-88CD-423A-964A-BFEC3EFC3806}" srcOrd="0" destOrd="0" presId="urn:microsoft.com/office/officeart/2008/layout/SquareAccentList"/>
    <dgm:cxn modelId="{010A32FE-F40A-4102-B606-9EC2C1CF2CF7}" srcId="{26C088CD-004F-4804-8CCA-4C39456FD67F}" destId="{F2CE4169-6095-4088-9AE2-2C49445233FA}" srcOrd="0" destOrd="0" parTransId="{5880232D-0B18-4611-8C54-4CC266FF6D8B}" sibTransId="{1A68AE77-575A-4AC9-BE18-12C2B3714F62}"/>
    <dgm:cxn modelId="{C67C058C-FFC4-4506-A23B-EBE1B6979CF1}" srcId="{51F23E71-5F92-457D-9B56-86F1B61734D1}" destId="{C57E5A4C-1B23-4895-9212-3641D71A08AF}" srcOrd="1" destOrd="0" parTransId="{9DFB6E42-0DEB-4893-8172-80AF2FEF0BB6}" sibTransId="{ED00ADE0-19DB-4001-85A5-55F2BA19B2EF}"/>
    <dgm:cxn modelId="{9F450242-54FC-48F4-BF7B-E8696B5E0E95}" srcId="{26C088CD-004F-4804-8CCA-4C39456FD67F}" destId="{439317FA-4B68-4D3D-BC25-4E41C5FE4ED4}" srcOrd="2" destOrd="0" parTransId="{5AB38C70-97DF-4076-B2A7-9562A318A439}" sibTransId="{398D2B42-4FF6-43FC-889C-87578E3CF67F}"/>
    <dgm:cxn modelId="{C93A29E3-19E7-4F86-876D-3660E1F7D58A}" type="presOf" srcId="{51F23E71-5F92-457D-9B56-86F1B61734D1}" destId="{47879480-DB02-4FC4-952A-591225E4858B}" srcOrd="0" destOrd="0" presId="urn:microsoft.com/office/officeart/2008/layout/SquareAccentList"/>
    <dgm:cxn modelId="{461E5BC4-7AE8-4D77-B732-AC67C785D1C6}" srcId="{51F23E71-5F92-457D-9B56-86F1B61734D1}" destId="{26C088CD-004F-4804-8CCA-4C39456FD67F}" srcOrd="0" destOrd="0" parTransId="{B74F58A9-D1F1-4B43-B2DE-AE6A93D336EB}" sibTransId="{78875D91-2F26-4DCF-9F5A-277A92E35DD6}"/>
    <dgm:cxn modelId="{761DDFB0-A55E-424C-9EDD-65AA8ECEAC5D}" srcId="{26C088CD-004F-4804-8CCA-4C39456FD67F}" destId="{37ABFB53-7C8D-4447-9959-A49D7D179858}" srcOrd="1" destOrd="0" parTransId="{EF302D82-179D-4A3A-9E0B-66266896CCDC}" sibTransId="{B5F42EB3-D135-412E-A0E8-A55D5E9ADFD7}"/>
    <dgm:cxn modelId="{714EA29C-9899-4DA3-B958-E24B0123FF72}" type="presOf" srcId="{C57E5A4C-1B23-4895-9212-3641D71A08AF}" destId="{9A6EDDD7-0417-45E8-B869-33F7507B1B25}" srcOrd="0" destOrd="0" presId="urn:microsoft.com/office/officeart/2008/layout/SquareAccentList"/>
    <dgm:cxn modelId="{7A1F714F-D833-4478-8599-4508EA35BCC9}" type="presOf" srcId="{F2CE4169-6095-4088-9AE2-2C49445233FA}" destId="{E6E556A9-7973-4A76-B400-8974B5EBE94C}" srcOrd="0" destOrd="0" presId="urn:microsoft.com/office/officeart/2008/layout/SquareAccentList"/>
    <dgm:cxn modelId="{0BECAA67-5342-48E3-B024-6C1930AB488C}" type="presOf" srcId="{439317FA-4B68-4D3D-BC25-4E41C5FE4ED4}" destId="{C21BB6AA-673D-407B-8D05-EC645AFCB1CB}" srcOrd="0" destOrd="0" presId="urn:microsoft.com/office/officeart/2008/layout/SquareAccentList"/>
    <dgm:cxn modelId="{2270E0B6-AB64-4DBE-96A3-0B4A8F732A1F}" type="presParOf" srcId="{47879480-DB02-4FC4-952A-591225E4858B}" destId="{9F26815A-01F6-49B7-8709-B1E0CA27A546}" srcOrd="0" destOrd="0" presId="urn:microsoft.com/office/officeart/2008/layout/SquareAccentList"/>
    <dgm:cxn modelId="{9D1CA727-C003-4599-B568-BFAB8337E998}" type="presParOf" srcId="{9F26815A-01F6-49B7-8709-B1E0CA27A546}" destId="{036B33DB-50B5-4F16-8E87-A6BB949F639F}" srcOrd="0" destOrd="0" presId="urn:microsoft.com/office/officeart/2008/layout/SquareAccentList"/>
    <dgm:cxn modelId="{7F6882D8-0B38-4073-AA2C-B20D70D3AB74}" type="presParOf" srcId="{036B33DB-50B5-4F16-8E87-A6BB949F639F}" destId="{52C7D2D2-8F19-4117-8273-85BE752EBB52}" srcOrd="0" destOrd="0" presId="urn:microsoft.com/office/officeart/2008/layout/SquareAccentList"/>
    <dgm:cxn modelId="{E7E41528-2C4B-4188-967F-3C1E424F0A95}" type="presParOf" srcId="{036B33DB-50B5-4F16-8E87-A6BB949F639F}" destId="{4A949B8E-C50A-4E2F-A7EE-EDC2CD398320}" srcOrd="1" destOrd="0" presId="urn:microsoft.com/office/officeart/2008/layout/SquareAccentList"/>
    <dgm:cxn modelId="{0523E144-46BE-426D-BD19-D77B15197AC0}" type="presParOf" srcId="{036B33DB-50B5-4F16-8E87-A6BB949F639F}" destId="{F188EBA4-88CD-423A-964A-BFEC3EFC3806}" srcOrd="2" destOrd="0" presId="urn:microsoft.com/office/officeart/2008/layout/SquareAccentList"/>
    <dgm:cxn modelId="{7E20F6D8-2FAE-41CC-B5BC-684128575DC5}" type="presParOf" srcId="{9F26815A-01F6-49B7-8709-B1E0CA27A546}" destId="{ED6D7E21-697D-444C-9425-F1B1E125332E}" srcOrd="1" destOrd="0" presId="urn:microsoft.com/office/officeart/2008/layout/SquareAccentList"/>
    <dgm:cxn modelId="{41616991-4A1C-411D-8A5E-9C60714ADF88}" type="presParOf" srcId="{ED6D7E21-697D-444C-9425-F1B1E125332E}" destId="{EFA32493-2CD4-4C40-A3D3-8EE4782FE508}" srcOrd="0" destOrd="0" presId="urn:microsoft.com/office/officeart/2008/layout/SquareAccentList"/>
    <dgm:cxn modelId="{9CA54B34-9449-4BC4-8D11-9B5D38B2E0FB}" type="presParOf" srcId="{EFA32493-2CD4-4C40-A3D3-8EE4782FE508}" destId="{61D36FA2-7CBA-4B74-9AAB-C390C51AC576}" srcOrd="0" destOrd="0" presId="urn:microsoft.com/office/officeart/2008/layout/SquareAccentList"/>
    <dgm:cxn modelId="{D4C7A26E-DCCA-4F70-A983-2BAE981533C1}" type="presParOf" srcId="{EFA32493-2CD4-4C40-A3D3-8EE4782FE508}" destId="{E6E556A9-7973-4A76-B400-8974B5EBE94C}" srcOrd="1" destOrd="0" presId="urn:microsoft.com/office/officeart/2008/layout/SquareAccentList"/>
    <dgm:cxn modelId="{40481517-9275-43DC-B4DA-476C5C323F01}" type="presParOf" srcId="{ED6D7E21-697D-444C-9425-F1B1E125332E}" destId="{02D908D2-406E-4125-A8C2-686C24CC487D}" srcOrd="1" destOrd="0" presId="urn:microsoft.com/office/officeart/2008/layout/SquareAccentList"/>
    <dgm:cxn modelId="{09947680-C35C-4FF0-A2A2-9EA25BF9D002}" type="presParOf" srcId="{02D908D2-406E-4125-A8C2-686C24CC487D}" destId="{A1DAF67E-9CE5-4E2A-AC90-3D7F1E6F317B}" srcOrd="0" destOrd="0" presId="urn:microsoft.com/office/officeart/2008/layout/SquareAccentList"/>
    <dgm:cxn modelId="{2E4E4A00-4539-4F8E-9403-92A3D7242DAA}" type="presParOf" srcId="{02D908D2-406E-4125-A8C2-686C24CC487D}" destId="{F754F929-C134-450D-8590-1ADAB3102EA4}" srcOrd="1" destOrd="0" presId="urn:microsoft.com/office/officeart/2008/layout/SquareAccentList"/>
    <dgm:cxn modelId="{E9940BC8-9B58-4CF0-BDE0-BED67AF580CD}" type="presParOf" srcId="{ED6D7E21-697D-444C-9425-F1B1E125332E}" destId="{7C696327-0F7F-49CE-9B95-10992112D7DC}" srcOrd="2" destOrd="0" presId="urn:microsoft.com/office/officeart/2008/layout/SquareAccentList"/>
    <dgm:cxn modelId="{C2077F6F-D788-4C88-BF90-DE5AB16D396E}" type="presParOf" srcId="{7C696327-0F7F-49CE-9B95-10992112D7DC}" destId="{A35100EF-94C3-441C-8859-6F74043311AC}" srcOrd="0" destOrd="0" presId="urn:microsoft.com/office/officeart/2008/layout/SquareAccentList"/>
    <dgm:cxn modelId="{8FF015AE-B371-4DDD-A2A7-F762FBBDB96E}" type="presParOf" srcId="{7C696327-0F7F-49CE-9B95-10992112D7DC}" destId="{C21BB6AA-673D-407B-8D05-EC645AFCB1CB}" srcOrd="1" destOrd="0" presId="urn:microsoft.com/office/officeart/2008/layout/SquareAccentList"/>
    <dgm:cxn modelId="{E4306BD4-40F0-4855-BADF-561131B667EA}" type="presParOf" srcId="{47879480-DB02-4FC4-952A-591225E4858B}" destId="{DB41E270-D6CF-4593-8867-C3FE70FEB6D7}" srcOrd="1" destOrd="0" presId="urn:microsoft.com/office/officeart/2008/layout/SquareAccentList"/>
    <dgm:cxn modelId="{7B5589BC-6CCE-4939-BB16-12990404423A}" type="presParOf" srcId="{DB41E270-D6CF-4593-8867-C3FE70FEB6D7}" destId="{5273E050-8294-4BCD-8D98-03D9C891DBAE}" srcOrd="0" destOrd="0" presId="urn:microsoft.com/office/officeart/2008/layout/SquareAccentList"/>
    <dgm:cxn modelId="{20E59637-351A-4831-8413-91B63AB20D84}" type="presParOf" srcId="{5273E050-8294-4BCD-8D98-03D9C891DBAE}" destId="{8F981929-00C2-4414-9317-7BC885387F03}" srcOrd="0" destOrd="0" presId="urn:microsoft.com/office/officeart/2008/layout/SquareAccentList"/>
    <dgm:cxn modelId="{901FD642-A9C7-4D50-9959-A2689331182E}" type="presParOf" srcId="{5273E050-8294-4BCD-8D98-03D9C891DBAE}" destId="{C4CA4292-E8F5-4D81-9726-8DCC654A60D4}" srcOrd="1" destOrd="0" presId="urn:microsoft.com/office/officeart/2008/layout/SquareAccentList"/>
    <dgm:cxn modelId="{C2CDD19A-2AE9-4B36-B95A-9D01EE8BAEF6}" type="presParOf" srcId="{5273E050-8294-4BCD-8D98-03D9C891DBAE}" destId="{9A6EDDD7-0417-45E8-B869-33F7507B1B25}" srcOrd="2" destOrd="0" presId="urn:microsoft.com/office/officeart/2008/layout/SquareAccentList"/>
    <dgm:cxn modelId="{831DE5F4-235D-46A4-AA45-82A57DE2A43B}" type="presParOf" srcId="{DB41E270-D6CF-4593-8867-C3FE70FEB6D7}" destId="{498501E7-D94E-4D49-A5FF-4D7427F1C949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E5912C-6D0E-4FCD-ADA9-640E2AB5F9E3}" type="doc">
      <dgm:prSet loTypeId="urn:microsoft.com/office/officeart/2005/8/layout/cycle5" loCatId="cycle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E17134B-8361-48F4-BA41-0318315F884D}">
      <dgm:prSet phldrT="[Текст]" custT="1"/>
      <dgm:spPr/>
      <dgm:t>
        <a:bodyPr/>
        <a:lstStyle/>
        <a:p>
          <a:r>
            <a:rPr lang="ru-RU" sz="1600" b="1" dirty="0" smtClean="0"/>
            <a:t>Организация </a:t>
          </a:r>
          <a:br>
            <a:rPr lang="ru-RU" sz="1600" b="1" dirty="0" smtClean="0"/>
          </a:br>
          <a:r>
            <a:rPr lang="ru-RU" sz="1600" b="1" dirty="0" smtClean="0"/>
            <a:t>и планирование обучения</a:t>
          </a:r>
          <a:endParaRPr lang="ru-RU" sz="1600" b="1" dirty="0"/>
        </a:p>
      </dgm:t>
    </dgm:pt>
    <dgm:pt modelId="{1BE24103-9756-446C-8A5A-886955A95CAA}" type="parTrans" cxnId="{7E81F979-A979-419D-8C0C-0A35B5545042}">
      <dgm:prSet/>
      <dgm:spPr/>
      <dgm:t>
        <a:bodyPr/>
        <a:lstStyle/>
        <a:p>
          <a:endParaRPr lang="ru-RU"/>
        </a:p>
      </dgm:t>
    </dgm:pt>
    <dgm:pt modelId="{5BC29461-76D7-4CFB-B27C-17C2463CDFF0}" type="sibTrans" cxnId="{7E81F979-A979-419D-8C0C-0A35B5545042}">
      <dgm:prSet/>
      <dgm:spPr>
        <a:ln w="381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EFBF4DCA-0232-4322-B0D4-91271CD98174}">
      <dgm:prSet phldrT="[Текст]" custT="1"/>
      <dgm:spPr/>
      <dgm:t>
        <a:bodyPr/>
        <a:lstStyle/>
        <a:p>
          <a:r>
            <a:rPr lang="ru-RU" sz="1600" b="1" dirty="0" smtClean="0"/>
            <a:t>Наглядность </a:t>
          </a:r>
          <a:br>
            <a:rPr lang="ru-RU" sz="1600" b="1" dirty="0" smtClean="0"/>
          </a:br>
          <a:r>
            <a:rPr lang="ru-RU" sz="1600" b="1" dirty="0" smtClean="0"/>
            <a:t>и практичность обучающих материалов</a:t>
          </a:r>
          <a:endParaRPr lang="ru-RU" sz="1600" b="1" dirty="0"/>
        </a:p>
      </dgm:t>
    </dgm:pt>
    <dgm:pt modelId="{8A797CC4-068B-4109-A1DC-B1F39AC25CD7}" type="parTrans" cxnId="{6071337E-6AF8-4565-8B13-4D2B72F5DD33}">
      <dgm:prSet/>
      <dgm:spPr/>
      <dgm:t>
        <a:bodyPr/>
        <a:lstStyle/>
        <a:p>
          <a:endParaRPr lang="ru-RU"/>
        </a:p>
      </dgm:t>
    </dgm:pt>
    <dgm:pt modelId="{F157BACE-181B-4C10-B3E7-534062F8DBAF}" type="sibTrans" cxnId="{6071337E-6AF8-4565-8B13-4D2B72F5DD33}">
      <dgm:prSet/>
      <dgm:spPr>
        <a:ln w="38100">
          <a:solidFill>
            <a:srgbClr val="91BC32"/>
          </a:solidFill>
        </a:ln>
      </dgm:spPr>
      <dgm:t>
        <a:bodyPr/>
        <a:lstStyle/>
        <a:p>
          <a:endParaRPr lang="ru-RU"/>
        </a:p>
      </dgm:t>
    </dgm:pt>
    <dgm:pt modelId="{63D38293-729A-435F-8A53-BDBDC8EA6BB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Формирование учебных курсов 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dirty="0"/>
        </a:p>
      </dgm:t>
    </dgm:pt>
    <dgm:pt modelId="{15F146D7-6146-4AAE-AD70-B723EA0D409B}" type="parTrans" cxnId="{56797D3D-EF16-44E7-93B3-437C481405C5}">
      <dgm:prSet/>
      <dgm:spPr/>
      <dgm:t>
        <a:bodyPr/>
        <a:lstStyle/>
        <a:p>
          <a:endParaRPr lang="ru-RU"/>
        </a:p>
      </dgm:t>
    </dgm:pt>
    <dgm:pt modelId="{B9E51774-C619-4D91-BCCB-9D42E9FB457B}" type="sibTrans" cxnId="{56797D3D-EF16-44E7-93B3-437C481405C5}">
      <dgm:prSet/>
      <dgm:spPr>
        <a:ln w="28575"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E69CF4C2-4023-4AD2-9C69-721CCCAE1AC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Контроль знаний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dirty="0"/>
        </a:p>
      </dgm:t>
    </dgm:pt>
    <dgm:pt modelId="{82BB1122-DC01-4DB8-8967-6189FCAB139C}" type="parTrans" cxnId="{712134D6-75AB-4B22-A4C5-98644918EA29}">
      <dgm:prSet/>
      <dgm:spPr/>
      <dgm:t>
        <a:bodyPr/>
        <a:lstStyle/>
        <a:p>
          <a:endParaRPr lang="ru-RU"/>
        </a:p>
      </dgm:t>
    </dgm:pt>
    <dgm:pt modelId="{4B362804-5D95-4B4C-93BC-60DF5FD5EC92}" type="sibTrans" cxnId="{712134D6-75AB-4B22-A4C5-98644918EA29}">
      <dgm:prSet/>
      <dgm:spPr>
        <a:ln w="28575">
          <a:solidFill>
            <a:srgbClr val="27A6B3"/>
          </a:solidFill>
        </a:ln>
      </dgm:spPr>
      <dgm:t>
        <a:bodyPr/>
        <a:lstStyle/>
        <a:p>
          <a:endParaRPr lang="ru-RU"/>
        </a:p>
      </dgm:t>
    </dgm:pt>
    <dgm:pt modelId="{458DA36F-FA46-4199-A498-0B58F9177B4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Составы избирательных комиссий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dirty="0"/>
        </a:p>
      </dgm:t>
    </dgm:pt>
    <dgm:pt modelId="{F9AEBAE0-E36B-4149-8177-2E7E50ED6245}" type="parTrans" cxnId="{6A4DAB6D-87D4-4350-AE90-A4EF840CD463}">
      <dgm:prSet/>
      <dgm:spPr/>
      <dgm:t>
        <a:bodyPr/>
        <a:lstStyle/>
        <a:p>
          <a:endParaRPr lang="ru-RU"/>
        </a:p>
      </dgm:t>
    </dgm:pt>
    <dgm:pt modelId="{4035F29E-69EE-48C1-96E2-FB79E567D141}" type="sibTrans" cxnId="{6A4DAB6D-87D4-4350-AE90-A4EF840CD463}">
      <dgm:prSet/>
      <dgm:spPr>
        <a:solidFill>
          <a:schemeClr val="accent6">
            <a:lumMod val="75000"/>
          </a:schemeClr>
        </a:solidFill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D0B31493-C9B1-4231-9160-1E9FAAA13779}" type="pres">
      <dgm:prSet presAssocID="{36E5912C-6D0E-4FCD-ADA9-640E2AB5F9E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6AD8D9-FF30-4F6C-9AAC-BB88C57C8E6E}" type="pres">
      <dgm:prSet presAssocID="{FE17134B-8361-48F4-BA41-0318315F884D}" presName="node" presStyleLbl="node1" presStyleIdx="0" presStyleCnt="5" custScaleX="146722" custScaleY="148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B8EA89-E927-47E2-91BC-5400BC750FBA}" type="pres">
      <dgm:prSet presAssocID="{FE17134B-8361-48F4-BA41-0318315F884D}" presName="spNode" presStyleCnt="0"/>
      <dgm:spPr/>
    </dgm:pt>
    <dgm:pt modelId="{FE1F44A6-486D-4D66-BA30-92910B097E0D}" type="pres">
      <dgm:prSet presAssocID="{5BC29461-76D7-4CFB-B27C-17C2463CDFF0}" presName="sibTrans" presStyleLbl="sibTrans1D1" presStyleIdx="0" presStyleCnt="5"/>
      <dgm:spPr/>
      <dgm:t>
        <a:bodyPr/>
        <a:lstStyle/>
        <a:p>
          <a:endParaRPr lang="ru-RU"/>
        </a:p>
      </dgm:t>
    </dgm:pt>
    <dgm:pt modelId="{55627CE1-1E51-49D8-B9E0-DCA1394F9349}" type="pres">
      <dgm:prSet presAssocID="{EFBF4DCA-0232-4322-B0D4-91271CD98174}" presName="node" presStyleLbl="node1" presStyleIdx="1" presStyleCnt="5" custScaleX="150223" custScaleY="144964" custRadScaleRad="110432" custRadScaleInc="19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2BA7C-6722-4FC8-B474-E2D096BC2313}" type="pres">
      <dgm:prSet presAssocID="{EFBF4DCA-0232-4322-B0D4-91271CD98174}" presName="spNode" presStyleCnt="0"/>
      <dgm:spPr/>
    </dgm:pt>
    <dgm:pt modelId="{12DBEBB4-D941-4B0F-941B-38FA226DC921}" type="pres">
      <dgm:prSet presAssocID="{F157BACE-181B-4C10-B3E7-534062F8DBAF}" presName="sibTrans" presStyleLbl="sibTrans1D1" presStyleIdx="1" presStyleCnt="5"/>
      <dgm:spPr/>
      <dgm:t>
        <a:bodyPr/>
        <a:lstStyle/>
        <a:p>
          <a:endParaRPr lang="ru-RU"/>
        </a:p>
      </dgm:t>
    </dgm:pt>
    <dgm:pt modelId="{1E1D5F7C-1801-4DFE-8C24-FDBC7AF865B0}" type="pres">
      <dgm:prSet presAssocID="{63D38293-729A-435F-8A53-BDBDC8EA6BBA}" presName="node" presStyleLbl="node1" presStyleIdx="2" presStyleCnt="5" custScaleX="150117" custScaleY="144964" custRadScaleRad="102269" custRadScaleInc="-449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113D6-8C22-49AD-9E2C-69F85BD7F356}" type="pres">
      <dgm:prSet presAssocID="{63D38293-729A-435F-8A53-BDBDC8EA6BBA}" presName="spNode" presStyleCnt="0"/>
      <dgm:spPr/>
    </dgm:pt>
    <dgm:pt modelId="{DB91FB9E-383A-407D-9FE1-1D49C7DADE4B}" type="pres">
      <dgm:prSet presAssocID="{B9E51774-C619-4D91-BCCB-9D42E9FB457B}" presName="sibTrans" presStyleLbl="sibTrans1D1" presStyleIdx="2" presStyleCnt="5"/>
      <dgm:spPr/>
      <dgm:t>
        <a:bodyPr/>
        <a:lstStyle/>
        <a:p>
          <a:endParaRPr lang="ru-RU"/>
        </a:p>
      </dgm:t>
    </dgm:pt>
    <dgm:pt modelId="{2A949F92-CD96-4ED6-B76C-5B409F8A65B5}" type="pres">
      <dgm:prSet presAssocID="{E69CF4C2-4023-4AD2-9C69-721CCCAE1ACC}" presName="node" presStyleLbl="node1" presStyleIdx="3" presStyleCnt="5" custScaleX="148900" custScaleY="144964" custRadScaleRad="103985" custRadScaleInc="48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DBA19-6FF5-4CEA-92C2-11233CC2F92D}" type="pres">
      <dgm:prSet presAssocID="{E69CF4C2-4023-4AD2-9C69-721CCCAE1ACC}" presName="spNode" presStyleCnt="0"/>
      <dgm:spPr/>
    </dgm:pt>
    <dgm:pt modelId="{1AD51A66-3BF1-4243-B5A9-7837205BE276}" type="pres">
      <dgm:prSet presAssocID="{4B362804-5D95-4B4C-93BC-60DF5FD5EC92}" presName="sibTrans" presStyleLbl="sibTrans1D1" presStyleIdx="3" presStyleCnt="5"/>
      <dgm:spPr/>
      <dgm:t>
        <a:bodyPr/>
        <a:lstStyle/>
        <a:p>
          <a:endParaRPr lang="ru-RU"/>
        </a:p>
      </dgm:t>
    </dgm:pt>
    <dgm:pt modelId="{4B3F4727-5C50-4095-A7D5-A9903102A5E3}" type="pres">
      <dgm:prSet presAssocID="{458DA36F-FA46-4199-A498-0B58F9177B40}" presName="node" presStyleLbl="node1" presStyleIdx="4" presStyleCnt="5" custScaleX="155078" custScaleY="144964" custRadScaleRad="104405" custRadScaleInc="-24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DC8CDF-086B-4891-BDE1-D8D454795B6D}" type="pres">
      <dgm:prSet presAssocID="{458DA36F-FA46-4199-A498-0B58F9177B40}" presName="spNode" presStyleCnt="0"/>
      <dgm:spPr/>
    </dgm:pt>
    <dgm:pt modelId="{78D456B5-806F-48F6-A732-914AAB1F090D}" type="pres">
      <dgm:prSet presAssocID="{4035F29E-69EE-48C1-96E2-FB79E567D141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A6C97445-E5CC-4F53-A47A-89AE8D5C882B}" type="presOf" srcId="{4B362804-5D95-4B4C-93BC-60DF5FD5EC92}" destId="{1AD51A66-3BF1-4243-B5A9-7837205BE276}" srcOrd="0" destOrd="0" presId="urn:microsoft.com/office/officeart/2005/8/layout/cycle5"/>
    <dgm:cxn modelId="{E05C7DC2-D1AB-44B8-BD24-9DD74DE842B4}" type="presOf" srcId="{EFBF4DCA-0232-4322-B0D4-91271CD98174}" destId="{55627CE1-1E51-49D8-B9E0-DCA1394F9349}" srcOrd="0" destOrd="0" presId="urn:microsoft.com/office/officeart/2005/8/layout/cycle5"/>
    <dgm:cxn modelId="{055CF836-C010-4F1C-978B-5ED2E5753DB6}" type="presOf" srcId="{4035F29E-69EE-48C1-96E2-FB79E567D141}" destId="{78D456B5-806F-48F6-A732-914AAB1F090D}" srcOrd="0" destOrd="0" presId="urn:microsoft.com/office/officeart/2005/8/layout/cycle5"/>
    <dgm:cxn modelId="{F78B7AA4-E929-4D83-9099-4F0B48925E8E}" type="presOf" srcId="{E69CF4C2-4023-4AD2-9C69-721CCCAE1ACC}" destId="{2A949F92-CD96-4ED6-B76C-5B409F8A65B5}" srcOrd="0" destOrd="0" presId="urn:microsoft.com/office/officeart/2005/8/layout/cycle5"/>
    <dgm:cxn modelId="{91DFE2C2-5B5F-4EC0-814B-0058979537B2}" type="presOf" srcId="{5BC29461-76D7-4CFB-B27C-17C2463CDFF0}" destId="{FE1F44A6-486D-4D66-BA30-92910B097E0D}" srcOrd="0" destOrd="0" presId="urn:microsoft.com/office/officeart/2005/8/layout/cycle5"/>
    <dgm:cxn modelId="{2DBF9B2E-965A-45A9-A7AD-70C9FFED0AB8}" type="presOf" srcId="{458DA36F-FA46-4199-A498-0B58F9177B40}" destId="{4B3F4727-5C50-4095-A7D5-A9903102A5E3}" srcOrd="0" destOrd="0" presId="urn:microsoft.com/office/officeart/2005/8/layout/cycle5"/>
    <dgm:cxn modelId="{DDA0E1D1-17E5-4FBD-9A05-E98A9578528B}" type="presOf" srcId="{63D38293-729A-435F-8A53-BDBDC8EA6BBA}" destId="{1E1D5F7C-1801-4DFE-8C24-FDBC7AF865B0}" srcOrd="0" destOrd="0" presId="urn:microsoft.com/office/officeart/2005/8/layout/cycle5"/>
    <dgm:cxn modelId="{7E81F979-A979-419D-8C0C-0A35B5545042}" srcId="{36E5912C-6D0E-4FCD-ADA9-640E2AB5F9E3}" destId="{FE17134B-8361-48F4-BA41-0318315F884D}" srcOrd="0" destOrd="0" parTransId="{1BE24103-9756-446C-8A5A-886955A95CAA}" sibTransId="{5BC29461-76D7-4CFB-B27C-17C2463CDFF0}"/>
    <dgm:cxn modelId="{712134D6-75AB-4B22-A4C5-98644918EA29}" srcId="{36E5912C-6D0E-4FCD-ADA9-640E2AB5F9E3}" destId="{E69CF4C2-4023-4AD2-9C69-721CCCAE1ACC}" srcOrd="3" destOrd="0" parTransId="{82BB1122-DC01-4DB8-8967-6189FCAB139C}" sibTransId="{4B362804-5D95-4B4C-93BC-60DF5FD5EC92}"/>
    <dgm:cxn modelId="{6A4DAB6D-87D4-4350-AE90-A4EF840CD463}" srcId="{36E5912C-6D0E-4FCD-ADA9-640E2AB5F9E3}" destId="{458DA36F-FA46-4199-A498-0B58F9177B40}" srcOrd="4" destOrd="0" parTransId="{F9AEBAE0-E36B-4149-8177-2E7E50ED6245}" sibTransId="{4035F29E-69EE-48C1-96E2-FB79E567D141}"/>
    <dgm:cxn modelId="{6071337E-6AF8-4565-8B13-4D2B72F5DD33}" srcId="{36E5912C-6D0E-4FCD-ADA9-640E2AB5F9E3}" destId="{EFBF4DCA-0232-4322-B0D4-91271CD98174}" srcOrd="1" destOrd="0" parTransId="{8A797CC4-068B-4109-A1DC-B1F39AC25CD7}" sibTransId="{F157BACE-181B-4C10-B3E7-534062F8DBAF}"/>
    <dgm:cxn modelId="{99B43D28-916E-4704-9145-3F959DFCF361}" type="presOf" srcId="{B9E51774-C619-4D91-BCCB-9D42E9FB457B}" destId="{DB91FB9E-383A-407D-9FE1-1D49C7DADE4B}" srcOrd="0" destOrd="0" presId="urn:microsoft.com/office/officeart/2005/8/layout/cycle5"/>
    <dgm:cxn modelId="{D80EE15E-BA07-4470-9A43-95ED789DA625}" type="presOf" srcId="{FE17134B-8361-48F4-BA41-0318315F884D}" destId="{D56AD8D9-FF30-4F6C-9AAC-BB88C57C8E6E}" srcOrd="0" destOrd="0" presId="urn:microsoft.com/office/officeart/2005/8/layout/cycle5"/>
    <dgm:cxn modelId="{56797D3D-EF16-44E7-93B3-437C481405C5}" srcId="{36E5912C-6D0E-4FCD-ADA9-640E2AB5F9E3}" destId="{63D38293-729A-435F-8A53-BDBDC8EA6BBA}" srcOrd="2" destOrd="0" parTransId="{15F146D7-6146-4AAE-AD70-B723EA0D409B}" sibTransId="{B9E51774-C619-4D91-BCCB-9D42E9FB457B}"/>
    <dgm:cxn modelId="{6EF1FC18-CA06-4FBE-8D49-A58DB93CF0ED}" type="presOf" srcId="{36E5912C-6D0E-4FCD-ADA9-640E2AB5F9E3}" destId="{D0B31493-C9B1-4231-9160-1E9FAAA13779}" srcOrd="0" destOrd="0" presId="urn:microsoft.com/office/officeart/2005/8/layout/cycle5"/>
    <dgm:cxn modelId="{CC526DC4-1ED3-4BB7-A43C-CC6BC7742F8A}" type="presOf" srcId="{F157BACE-181B-4C10-B3E7-534062F8DBAF}" destId="{12DBEBB4-D941-4B0F-941B-38FA226DC921}" srcOrd="0" destOrd="0" presId="urn:microsoft.com/office/officeart/2005/8/layout/cycle5"/>
    <dgm:cxn modelId="{2439E53D-FB39-40D6-BDA2-9F9CF30F8793}" type="presParOf" srcId="{D0B31493-C9B1-4231-9160-1E9FAAA13779}" destId="{D56AD8D9-FF30-4F6C-9AAC-BB88C57C8E6E}" srcOrd="0" destOrd="0" presId="urn:microsoft.com/office/officeart/2005/8/layout/cycle5"/>
    <dgm:cxn modelId="{31797EBA-B2E9-480A-8AAD-F56A9DD8AFA3}" type="presParOf" srcId="{D0B31493-C9B1-4231-9160-1E9FAAA13779}" destId="{14B8EA89-E927-47E2-91BC-5400BC750FBA}" srcOrd="1" destOrd="0" presId="urn:microsoft.com/office/officeart/2005/8/layout/cycle5"/>
    <dgm:cxn modelId="{1ED7A0FC-1ADC-43B2-B137-2284E9D3CD12}" type="presParOf" srcId="{D0B31493-C9B1-4231-9160-1E9FAAA13779}" destId="{FE1F44A6-486D-4D66-BA30-92910B097E0D}" srcOrd="2" destOrd="0" presId="urn:microsoft.com/office/officeart/2005/8/layout/cycle5"/>
    <dgm:cxn modelId="{0773B613-B0E5-4789-A95B-50B53CBC37FA}" type="presParOf" srcId="{D0B31493-C9B1-4231-9160-1E9FAAA13779}" destId="{55627CE1-1E51-49D8-B9E0-DCA1394F9349}" srcOrd="3" destOrd="0" presId="urn:microsoft.com/office/officeart/2005/8/layout/cycle5"/>
    <dgm:cxn modelId="{5F002B1D-3934-45FA-851C-D7F5457C2BD1}" type="presParOf" srcId="{D0B31493-C9B1-4231-9160-1E9FAAA13779}" destId="{FA22BA7C-6722-4FC8-B474-E2D096BC2313}" srcOrd="4" destOrd="0" presId="urn:microsoft.com/office/officeart/2005/8/layout/cycle5"/>
    <dgm:cxn modelId="{90A3474A-4B98-43B8-ADB7-8F6F06CDCCCC}" type="presParOf" srcId="{D0B31493-C9B1-4231-9160-1E9FAAA13779}" destId="{12DBEBB4-D941-4B0F-941B-38FA226DC921}" srcOrd="5" destOrd="0" presId="urn:microsoft.com/office/officeart/2005/8/layout/cycle5"/>
    <dgm:cxn modelId="{F16C3B46-60A8-4FD3-915B-1AC25574C828}" type="presParOf" srcId="{D0B31493-C9B1-4231-9160-1E9FAAA13779}" destId="{1E1D5F7C-1801-4DFE-8C24-FDBC7AF865B0}" srcOrd="6" destOrd="0" presId="urn:microsoft.com/office/officeart/2005/8/layout/cycle5"/>
    <dgm:cxn modelId="{4A18B786-5574-49CD-9715-75FFD37C05AA}" type="presParOf" srcId="{D0B31493-C9B1-4231-9160-1E9FAAA13779}" destId="{5A1113D6-8C22-49AD-9E2C-69F85BD7F356}" srcOrd="7" destOrd="0" presId="urn:microsoft.com/office/officeart/2005/8/layout/cycle5"/>
    <dgm:cxn modelId="{971BAA0D-FC7A-45E1-95AD-0F4E50A3BDA9}" type="presParOf" srcId="{D0B31493-C9B1-4231-9160-1E9FAAA13779}" destId="{DB91FB9E-383A-407D-9FE1-1D49C7DADE4B}" srcOrd="8" destOrd="0" presId="urn:microsoft.com/office/officeart/2005/8/layout/cycle5"/>
    <dgm:cxn modelId="{1E17ED80-5D5D-4B4E-97BD-9F4CA52D99E2}" type="presParOf" srcId="{D0B31493-C9B1-4231-9160-1E9FAAA13779}" destId="{2A949F92-CD96-4ED6-B76C-5B409F8A65B5}" srcOrd="9" destOrd="0" presId="urn:microsoft.com/office/officeart/2005/8/layout/cycle5"/>
    <dgm:cxn modelId="{C1E8556B-8D25-4724-8BF4-0E7BB54F7162}" type="presParOf" srcId="{D0B31493-C9B1-4231-9160-1E9FAAA13779}" destId="{6FEDBA19-6FF5-4CEA-92C2-11233CC2F92D}" srcOrd="10" destOrd="0" presId="urn:microsoft.com/office/officeart/2005/8/layout/cycle5"/>
    <dgm:cxn modelId="{F6682DAB-0367-4944-A71D-A8B0FC1A789A}" type="presParOf" srcId="{D0B31493-C9B1-4231-9160-1E9FAAA13779}" destId="{1AD51A66-3BF1-4243-B5A9-7837205BE276}" srcOrd="11" destOrd="0" presId="urn:microsoft.com/office/officeart/2005/8/layout/cycle5"/>
    <dgm:cxn modelId="{DEA7AF6C-3127-4591-8A63-8AAA927F4C06}" type="presParOf" srcId="{D0B31493-C9B1-4231-9160-1E9FAAA13779}" destId="{4B3F4727-5C50-4095-A7D5-A9903102A5E3}" srcOrd="12" destOrd="0" presId="urn:microsoft.com/office/officeart/2005/8/layout/cycle5"/>
    <dgm:cxn modelId="{128FF8D3-5448-4D83-9EED-EE4758FDE26A}" type="presParOf" srcId="{D0B31493-C9B1-4231-9160-1E9FAAA13779}" destId="{B7DC8CDF-086B-4891-BDE1-D8D454795B6D}" srcOrd="13" destOrd="0" presId="urn:microsoft.com/office/officeart/2005/8/layout/cycle5"/>
    <dgm:cxn modelId="{C18B50F8-4848-44A6-B683-CE3866B5EE02}" type="presParOf" srcId="{D0B31493-C9B1-4231-9160-1E9FAAA13779}" destId="{78D456B5-806F-48F6-A732-914AAB1F090D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D2689-69F6-45E6-9948-41B145CA68F1}">
      <dsp:nvSpPr>
        <dsp:cNvPr id="0" name=""/>
        <dsp:cNvSpPr/>
      </dsp:nvSpPr>
      <dsp:spPr>
        <a:xfrm rot="5400000">
          <a:off x="322876" y="1863519"/>
          <a:ext cx="964758" cy="1605336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87520-699E-46B4-A5B8-1E9390116BCB}">
      <dsp:nvSpPr>
        <dsp:cNvPr id="0" name=""/>
        <dsp:cNvSpPr/>
      </dsp:nvSpPr>
      <dsp:spPr>
        <a:xfrm>
          <a:off x="161834" y="2343169"/>
          <a:ext cx="1449306" cy="1270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91BC32"/>
              </a:solidFill>
            </a:rPr>
            <a:t>15</a:t>
          </a: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</a:rPr>
            <a:t> изданий</a:t>
          </a:r>
          <a:endParaRPr lang="ru-RU" sz="16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61834" y="2343169"/>
        <a:ext cx="1449306" cy="1270402"/>
      </dsp:txXfrm>
    </dsp:sp>
    <dsp:sp modelId="{F2600874-8961-41CF-B340-121BD0DBAEB4}">
      <dsp:nvSpPr>
        <dsp:cNvPr id="0" name=""/>
        <dsp:cNvSpPr/>
      </dsp:nvSpPr>
      <dsp:spPr>
        <a:xfrm>
          <a:off x="1337687" y="1745333"/>
          <a:ext cx="273454" cy="273454"/>
        </a:xfrm>
        <a:prstGeom prst="triangle">
          <a:avLst>
            <a:gd name="adj" fmla="val 100000"/>
          </a:avLst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81B2D-CBE9-40D3-9A0A-82E665BC4F1B}">
      <dsp:nvSpPr>
        <dsp:cNvPr id="0" name=""/>
        <dsp:cNvSpPr/>
      </dsp:nvSpPr>
      <dsp:spPr>
        <a:xfrm rot="5400000">
          <a:off x="2097111" y="1424483"/>
          <a:ext cx="964758" cy="1605336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44566-14F0-4CFD-926E-70B8FAA9C6DC}">
      <dsp:nvSpPr>
        <dsp:cNvPr id="0" name=""/>
        <dsp:cNvSpPr/>
      </dsp:nvSpPr>
      <dsp:spPr>
        <a:xfrm>
          <a:off x="1936068" y="1904133"/>
          <a:ext cx="1449306" cy="1270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B050"/>
              </a:solidFill>
            </a:rPr>
            <a:t>44</a:t>
          </a:r>
          <a:r>
            <a:rPr lang="ru-RU" sz="2400" kern="1200" dirty="0" smtClean="0"/>
            <a:t> </a:t>
          </a: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</a:rPr>
            <a:t>издания</a:t>
          </a:r>
          <a:endParaRPr lang="ru-RU" sz="1600" kern="1200" dirty="0">
            <a:solidFill>
              <a:schemeClr val="accent1">
                <a:lumMod val="75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>
        <a:off x="1936068" y="1904133"/>
        <a:ext cx="1449306" cy="1270402"/>
      </dsp:txXfrm>
    </dsp:sp>
    <dsp:sp modelId="{3F3A642A-205E-4695-854D-E68E81F7DED1}">
      <dsp:nvSpPr>
        <dsp:cNvPr id="0" name=""/>
        <dsp:cNvSpPr/>
      </dsp:nvSpPr>
      <dsp:spPr>
        <a:xfrm>
          <a:off x="3111921" y="1306297"/>
          <a:ext cx="273454" cy="273454"/>
        </a:xfrm>
        <a:prstGeom prst="triangle">
          <a:avLst>
            <a:gd name="adj" fmla="val 10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2DED7-177A-41FB-AA07-F54F03879E37}">
      <dsp:nvSpPr>
        <dsp:cNvPr id="0" name=""/>
        <dsp:cNvSpPr/>
      </dsp:nvSpPr>
      <dsp:spPr>
        <a:xfrm rot="5400000">
          <a:off x="3871345" y="985447"/>
          <a:ext cx="964758" cy="1605336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CCAF4-C4F5-4476-BA51-9EE6196EDE24}">
      <dsp:nvSpPr>
        <dsp:cNvPr id="0" name=""/>
        <dsp:cNvSpPr/>
      </dsp:nvSpPr>
      <dsp:spPr>
        <a:xfrm>
          <a:off x="3710303" y="1465097"/>
          <a:ext cx="1449306" cy="1270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2F94C1"/>
              </a:solidFill>
            </a:rPr>
            <a:t>90</a:t>
          </a:r>
          <a:r>
            <a:rPr lang="ru-RU" sz="2700" kern="1200" dirty="0" smtClean="0"/>
            <a:t> </a:t>
          </a: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</a:rPr>
            <a:t>изданий</a:t>
          </a:r>
          <a:endParaRPr lang="ru-RU" sz="16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710303" y="1465097"/>
        <a:ext cx="1449306" cy="1270402"/>
      </dsp:txXfrm>
    </dsp:sp>
    <dsp:sp modelId="{8A21F9FA-3C85-41F4-AB9C-6BD9BCA5C47B}">
      <dsp:nvSpPr>
        <dsp:cNvPr id="0" name=""/>
        <dsp:cNvSpPr/>
      </dsp:nvSpPr>
      <dsp:spPr>
        <a:xfrm>
          <a:off x="4886155" y="867260"/>
          <a:ext cx="273454" cy="273454"/>
        </a:xfrm>
        <a:prstGeom prst="triangle">
          <a:avLst>
            <a:gd name="adj" fmla="val 100000"/>
          </a:avLst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B452C-09C6-4019-9856-DAAA422DFAB4}">
      <dsp:nvSpPr>
        <dsp:cNvPr id="0" name=""/>
        <dsp:cNvSpPr/>
      </dsp:nvSpPr>
      <dsp:spPr>
        <a:xfrm rot="5400000">
          <a:off x="5645579" y="546411"/>
          <a:ext cx="964758" cy="1605336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0C449-A578-4256-B046-A478708C2737}">
      <dsp:nvSpPr>
        <dsp:cNvPr id="0" name=""/>
        <dsp:cNvSpPr/>
      </dsp:nvSpPr>
      <dsp:spPr>
        <a:xfrm>
          <a:off x="5484537" y="1026061"/>
          <a:ext cx="1449306" cy="1270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7030A0"/>
              </a:solidFill>
            </a:rPr>
            <a:t>50</a:t>
          </a:r>
          <a:r>
            <a:rPr lang="ru-RU" sz="2700" kern="1200" dirty="0" smtClean="0"/>
            <a:t> </a:t>
          </a: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</a:rPr>
            <a:t>изданий</a:t>
          </a:r>
          <a:endParaRPr lang="ru-RU" sz="16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5484537" y="1026061"/>
        <a:ext cx="1449306" cy="1270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7D2D2-8F19-4117-8273-85BE752EBB52}">
      <dsp:nvSpPr>
        <dsp:cNvPr id="0" name=""/>
        <dsp:cNvSpPr/>
      </dsp:nvSpPr>
      <dsp:spPr>
        <a:xfrm>
          <a:off x="0" y="771111"/>
          <a:ext cx="3648615" cy="4292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49B8E-C50A-4E2F-A7EE-EDC2CD398320}">
      <dsp:nvSpPr>
        <dsp:cNvPr id="0" name=""/>
        <dsp:cNvSpPr/>
      </dsp:nvSpPr>
      <dsp:spPr>
        <a:xfrm>
          <a:off x="4585" y="932319"/>
          <a:ext cx="268040" cy="2680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8EBA4-88CD-423A-964A-BFEC3EFC3806}">
      <dsp:nvSpPr>
        <dsp:cNvPr id="0" name=""/>
        <dsp:cNvSpPr/>
      </dsp:nvSpPr>
      <dsp:spPr>
        <a:xfrm>
          <a:off x="4585" y="0"/>
          <a:ext cx="3648615" cy="771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/>
        </a:p>
      </dsp:txBody>
      <dsp:txXfrm>
        <a:off x="4585" y="0"/>
        <a:ext cx="3648615" cy="771111"/>
      </dsp:txXfrm>
    </dsp:sp>
    <dsp:sp modelId="{61D36FA2-7CBA-4B74-9AAB-C390C51AC576}">
      <dsp:nvSpPr>
        <dsp:cNvPr id="0" name=""/>
        <dsp:cNvSpPr/>
      </dsp:nvSpPr>
      <dsp:spPr>
        <a:xfrm>
          <a:off x="4585" y="1557113"/>
          <a:ext cx="268033" cy="268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556A9-7973-4A76-B400-8974B5EBE94C}">
      <dsp:nvSpPr>
        <dsp:cNvPr id="0" name=""/>
        <dsp:cNvSpPr/>
      </dsp:nvSpPr>
      <dsp:spPr>
        <a:xfrm>
          <a:off x="259988" y="1378737"/>
          <a:ext cx="3393211" cy="62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+mn-lt"/>
            </a:rPr>
            <a:t>осознанное отношение к процессу своего обучения, потребность в самостоятельности</a:t>
          </a:r>
          <a:endParaRPr lang="ru-RU" sz="1200" kern="1200" dirty="0">
            <a:latin typeface="+mn-lt"/>
          </a:endParaRPr>
        </a:p>
      </dsp:txBody>
      <dsp:txXfrm>
        <a:off x="259988" y="1378737"/>
        <a:ext cx="3393211" cy="624787"/>
      </dsp:txXfrm>
    </dsp:sp>
    <dsp:sp modelId="{A1DAF67E-9CE5-4E2A-AC90-3D7F1E6F317B}">
      <dsp:nvSpPr>
        <dsp:cNvPr id="0" name=""/>
        <dsp:cNvSpPr/>
      </dsp:nvSpPr>
      <dsp:spPr>
        <a:xfrm>
          <a:off x="4585" y="2181901"/>
          <a:ext cx="268033" cy="268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4F929-C134-450D-8590-1ADAB3102EA4}">
      <dsp:nvSpPr>
        <dsp:cNvPr id="0" name=""/>
        <dsp:cNvSpPr/>
      </dsp:nvSpPr>
      <dsp:spPr>
        <a:xfrm>
          <a:off x="265146" y="2093737"/>
          <a:ext cx="3393211" cy="62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>
              <a:latin typeface="+mn-lt"/>
            </a:rPr>
            <a:t>потребность в осмысленности обучения (для решения важной проблемы и достижения конкретной цели), наличие жизненного опыта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265146" y="2093737"/>
        <a:ext cx="3393211" cy="624787"/>
      </dsp:txXfrm>
    </dsp:sp>
    <dsp:sp modelId="{A35100EF-94C3-441C-8859-6F74043311AC}">
      <dsp:nvSpPr>
        <dsp:cNvPr id="0" name=""/>
        <dsp:cNvSpPr/>
      </dsp:nvSpPr>
      <dsp:spPr>
        <a:xfrm>
          <a:off x="4585" y="2806688"/>
          <a:ext cx="268033" cy="268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BB6AA-673D-407B-8D05-EC645AFCB1CB}">
      <dsp:nvSpPr>
        <dsp:cNvPr id="0" name=""/>
        <dsp:cNvSpPr/>
      </dsp:nvSpPr>
      <dsp:spPr>
        <a:xfrm>
          <a:off x="328158" y="2669554"/>
          <a:ext cx="3393211" cy="624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+mn-lt"/>
            </a:rPr>
            <a:t>практическая направленность в отношении обучения, стремление к применению полученных знаний, умений и навыков</a:t>
          </a:r>
          <a:endParaRPr lang="ru-RU" sz="1200" kern="1200" dirty="0">
            <a:latin typeface="+mn-lt"/>
          </a:endParaRPr>
        </a:p>
      </dsp:txBody>
      <dsp:txXfrm>
        <a:off x="328158" y="2669554"/>
        <a:ext cx="3393211" cy="624787"/>
      </dsp:txXfrm>
    </dsp:sp>
    <dsp:sp modelId="{8F981929-00C2-4414-9317-7BC885387F03}">
      <dsp:nvSpPr>
        <dsp:cNvPr id="0" name=""/>
        <dsp:cNvSpPr/>
      </dsp:nvSpPr>
      <dsp:spPr>
        <a:xfrm>
          <a:off x="3835631" y="771111"/>
          <a:ext cx="3648615" cy="429248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A4292-E8F5-4D81-9726-8DCC654A60D4}">
      <dsp:nvSpPr>
        <dsp:cNvPr id="0" name=""/>
        <dsp:cNvSpPr/>
      </dsp:nvSpPr>
      <dsp:spPr>
        <a:xfrm>
          <a:off x="3835631" y="932319"/>
          <a:ext cx="268040" cy="2680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EDDD7-0417-45E8-B869-33F7507B1B25}">
      <dsp:nvSpPr>
        <dsp:cNvPr id="0" name=""/>
        <dsp:cNvSpPr/>
      </dsp:nvSpPr>
      <dsp:spPr>
        <a:xfrm>
          <a:off x="3835631" y="0"/>
          <a:ext cx="3648615" cy="771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/>
        </a:p>
      </dsp:txBody>
      <dsp:txXfrm>
        <a:off x="3835631" y="0"/>
        <a:ext cx="3648615" cy="7711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AD8D9-FF30-4F6C-9AAC-BB88C57C8E6E}">
      <dsp:nvSpPr>
        <dsp:cNvPr id="0" name=""/>
        <dsp:cNvSpPr/>
      </dsp:nvSpPr>
      <dsp:spPr>
        <a:xfrm>
          <a:off x="2514030" y="-155701"/>
          <a:ext cx="1769973" cy="11615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Организация </a:t>
          </a:r>
          <a:br>
            <a:rPr lang="ru-RU" sz="1600" b="1" kern="1200" dirty="0" smtClean="0"/>
          </a:br>
          <a:r>
            <a:rPr lang="ru-RU" sz="1600" b="1" kern="1200" dirty="0" smtClean="0"/>
            <a:t>и планирование обучения</a:t>
          </a:r>
          <a:endParaRPr lang="ru-RU" sz="1600" b="1" kern="1200" dirty="0"/>
        </a:p>
      </dsp:txBody>
      <dsp:txXfrm>
        <a:off x="2570730" y="-99001"/>
        <a:ext cx="1656573" cy="1048107"/>
      </dsp:txXfrm>
    </dsp:sp>
    <dsp:sp modelId="{FE1F44A6-486D-4D66-BA30-92910B097E0D}">
      <dsp:nvSpPr>
        <dsp:cNvPr id="0" name=""/>
        <dsp:cNvSpPr/>
      </dsp:nvSpPr>
      <dsp:spPr>
        <a:xfrm>
          <a:off x="2210683" y="614826"/>
          <a:ext cx="3133976" cy="3133976"/>
        </a:xfrm>
        <a:custGeom>
          <a:avLst/>
          <a:gdLst/>
          <a:ahLst/>
          <a:cxnLst/>
          <a:rect l="0" t="0" r="0" b="0"/>
          <a:pathLst>
            <a:path>
              <a:moveTo>
                <a:pt x="2192238" y="130146"/>
              </a:moveTo>
              <a:arcTo wR="1566988" hR="1566988" stAng="17610995" swAng="849469"/>
            </a:path>
          </a:pathLst>
        </a:custGeom>
        <a:noFill/>
        <a:ln w="38100" cap="flat" cmpd="sng" algn="ctr">
          <a:solidFill>
            <a:srgbClr val="C00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27CE1-1E51-49D8-B9E0-DCA1394F9349}">
      <dsp:nvSpPr>
        <dsp:cNvPr id="0" name=""/>
        <dsp:cNvSpPr/>
      </dsp:nvSpPr>
      <dsp:spPr>
        <a:xfrm>
          <a:off x="4176468" y="1023538"/>
          <a:ext cx="1812207" cy="113669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Наглядность </a:t>
          </a:r>
          <a:br>
            <a:rPr lang="ru-RU" sz="1600" b="1" kern="1200" dirty="0" smtClean="0"/>
          </a:br>
          <a:r>
            <a:rPr lang="ru-RU" sz="1600" b="1" kern="1200" dirty="0" smtClean="0"/>
            <a:t>и практичность обучающих материалов</a:t>
          </a:r>
          <a:endParaRPr lang="ru-RU" sz="1600" b="1" kern="1200" dirty="0"/>
        </a:p>
      </dsp:txBody>
      <dsp:txXfrm>
        <a:off x="4231957" y="1079027"/>
        <a:ext cx="1701229" cy="1025719"/>
      </dsp:txXfrm>
    </dsp:sp>
    <dsp:sp modelId="{12DBEBB4-D941-4B0F-941B-38FA226DC921}">
      <dsp:nvSpPr>
        <dsp:cNvPr id="0" name=""/>
        <dsp:cNvSpPr/>
      </dsp:nvSpPr>
      <dsp:spPr>
        <a:xfrm>
          <a:off x="2106669" y="-6618"/>
          <a:ext cx="3133976" cy="3133976"/>
        </a:xfrm>
        <a:custGeom>
          <a:avLst/>
          <a:gdLst/>
          <a:ahLst/>
          <a:cxnLst/>
          <a:rect l="0" t="0" r="0" b="0"/>
          <a:pathLst>
            <a:path>
              <a:moveTo>
                <a:pt x="2980650" y="2243012"/>
              </a:moveTo>
              <a:arcTo wR="1566988" hR="1566988" stAng="1533449" swAng="551600"/>
            </a:path>
          </a:pathLst>
        </a:custGeom>
        <a:noFill/>
        <a:ln w="38100" cap="flat" cmpd="sng" algn="ctr">
          <a:solidFill>
            <a:srgbClr val="91BC3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D5F7C-1801-4DFE-8C24-FDBC7AF865B0}">
      <dsp:nvSpPr>
        <dsp:cNvPr id="0" name=""/>
        <dsp:cNvSpPr/>
      </dsp:nvSpPr>
      <dsp:spPr>
        <a:xfrm>
          <a:off x="3661678" y="2520791"/>
          <a:ext cx="1810928" cy="113669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/>
            <a:t>Формирование учебных курсов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>
        <a:off x="3717167" y="2576280"/>
        <a:ext cx="1699950" cy="1025719"/>
      </dsp:txXfrm>
    </dsp:sp>
    <dsp:sp modelId="{DB91FB9E-383A-407D-9FE1-1D49C7DADE4B}">
      <dsp:nvSpPr>
        <dsp:cNvPr id="0" name=""/>
        <dsp:cNvSpPr/>
      </dsp:nvSpPr>
      <dsp:spPr>
        <a:xfrm>
          <a:off x="1757429" y="475659"/>
          <a:ext cx="3133976" cy="3133976"/>
        </a:xfrm>
        <a:custGeom>
          <a:avLst/>
          <a:gdLst/>
          <a:ahLst/>
          <a:cxnLst/>
          <a:rect l="0" t="0" r="0" b="0"/>
          <a:pathLst>
            <a:path>
              <a:moveTo>
                <a:pt x="1792201" y="3117707"/>
              </a:moveTo>
              <a:arcTo wR="1566988" hR="1566988" stAng="4904197" swAng="756785"/>
            </a:path>
          </a:pathLst>
        </a:custGeom>
        <a:noFill/>
        <a:ln w="28575" cap="flat" cmpd="sng" algn="ctr">
          <a:solidFill>
            <a:srgbClr val="7030A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949F92-CD96-4ED6-B76C-5B409F8A65B5}">
      <dsp:nvSpPr>
        <dsp:cNvPr id="0" name=""/>
        <dsp:cNvSpPr/>
      </dsp:nvSpPr>
      <dsp:spPr>
        <a:xfrm>
          <a:off x="1296142" y="2520789"/>
          <a:ext cx="1796247" cy="11366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/>
            <a:t>Контроль знаний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>
        <a:off x="1351631" y="2576278"/>
        <a:ext cx="1685269" cy="1025719"/>
      </dsp:txXfrm>
    </dsp:sp>
    <dsp:sp modelId="{1AD51A66-3BF1-4243-B5A9-7837205BE276}">
      <dsp:nvSpPr>
        <dsp:cNvPr id="0" name=""/>
        <dsp:cNvSpPr/>
      </dsp:nvSpPr>
      <dsp:spPr>
        <a:xfrm>
          <a:off x="1759827" y="408524"/>
          <a:ext cx="3133976" cy="3133976"/>
        </a:xfrm>
        <a:custGeom>
          <a:avLst/>
          <a:gdLst/>
          <a:ahLst/>
          <a:cxnLst/>
          <a:rect l="0" t="0" r="0" b="0"/>
          <a:pathLst>
            <a:path>
              <a:moveTo>
                <a:pt x="77256" y="2052943"/>
              </a:moveTo>
              <a:arcTo wR="1566988" hR="1566988" stAng="9716010" swAng="414653"/>
            </a:path>
          </a:pathLst>
        </a:custGeom>
        <a:noFill/>
        <a:ln w="28575" cap="flat" cmpd="sng" algn="ctr">
          <a:solidFill>
            <a:srgbClr val="27A6B3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F4727-5C50-4095-A7D5-A9903102A5E3}">
      <dsp:nvSpPr>
        <dsp:cNvPr id="0" name=""/>
        <dsp:cNvSpPr/>
      </dsp:nvSpPr>
      <dsp:spPr>
        <a:xfrm>
          <a:off x="864098" y="1080120"/>
          <a:ext cx="1870775" cy="113669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/>
            <a:t>Составы избирательных комиссий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>
        <a:off x="919587" y="1135609"/>
        <a:ext cx="1759797" cy="1025719"/>
      </dsp:txXfrm>
    </dsp:sp>
    <dsp:sp modelId="{78D456B5-806F-48F6-A732-914AAB1F090D}">
      <dsp:nvSpPr>
        <dsp:cNvPr id="0" name=""/>
        <dsp:cNvSpPr/>
      </dsp:nvSpPr>
      <dsp:spPr>
        <a:xfrm>
          <a:off x="1674697" y="519690"/>
          <a:ext cx="3133976" cy="3133976"/>
        </a:xfrm>
        <a:custGeom>
          <a:avLst/>
          <a:gdLst/>
          <a:ahLst/>
          <a:cxnLst/>
          <a:rect l="0" t="0" r="0" b="0"/>
          <a:pathLst>
            <a:path>
              <a:moveTo>
                <a:pt x="447643" y="470393"/>
              </a:moveTo>
              <a:arcTo wR="1566988" hR="1566988" stAng="13464707" swAng="808484"/>
            </a:path>
          </a:pathLst>
        </a:custGeom>
        <a:noFill/>
        <a:ln w="28575" cap="flat" cmpd="sng" algn="ctr">
          <a:solidFill>
            <a:schemeClr val="accent6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C5F6C61-72FC-4300-AC7D-42469E206693}" type="datetimeFigureOut">
              <a:rPr lang="ru-RU"/>
              <a:pPr>
                <a:defRPr/>
              </a:pPr>
              <a:t>16.12.2019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6712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6B77F9D-C0F2-4D31-BC04-65063311A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655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34A9DA-BF21-4A5D-8209-56B66C3ED163}" type="slidenum">
              <a:rPr lang="ru-RU" smtClean="0"/>
              <a:pPr/>
              <a:t>21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23791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EDEDA-0970-49CB-B021-2F3D13EAF3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897F8-6A5F-48E9-9468-C610AA00F5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1DF4F-14F8-4D8C-912D-63967A4AAC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Шаблон_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Шаблон_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Шаблон_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Шаблон_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4165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541AD-FE02-4620-B5B9-3C3929C5B2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EB58-882C-4DB1-823C-0B50A5C478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2D304-AAE0-4928-8CBA-82997691CD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ACF2D-EA27-44EA-8740-C2DD59FDF3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D78C5-8649-4DA1-852C-33D9BF882C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D75F0-58F8-4D3A-B826-DBE60A53F6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2FE80-48DD-4441-95E0-06CC6A681F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16C16-3403-46B9-93EB-97DBA834AF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9ACE17-F7B3-4ECE-A3E5-EBCCCBD6D9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3" r:id="rId13"/>
    <p:sldLayoutId id="2147483894" r:id="rId14"/>
    <p:sldLayoutId id="214748389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7.jpeg"/><Relationship Id="rId3" Type="http://schemas.openxmlformats.org/officeDocument/2006/relationships/image" Target="../media/image59.jpeg"/><Relationship Id="rId7" Type="http://schemas.openxmlformats.org/officeDocument/2006/relationships/image" Target="../media/image8.png"/><Relationship Id="rId12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jpeg"/><Relationship Id="rId4" Type="http://schemas.openxmlformats.org/officeDocument/2006/relationships/image" Target="../media/image60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8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12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23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22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26" Type="http://schemas.openxmlformats.org/officeDocument/2006/relationships/image" Target="../media/image35.jpeg"/><Relationship Id="rId39" Type="http://schemas.microsoft.com/office/2007/relationships/diagramDrawing" Target="../diagrams/drawing1.xml"/><Relationship Id="rId3" Type="http://schemas.openxmlformats.org/officeDocument/2006/relationships/diagramData" Target="../diagrams/data1.xml"/><Relationship Id="rId21" Type="http://schemas.openxmlformats.org/officeDocument/2006/relationships/image" Target="../media/image30.jpeg"/><Relationship Id="rId34" Type="http://schemas.openxmlformats.org/officeDocument/2006/relationships/image" Target="../media/image43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5" Type="http://schemas.openxmlformats.org/officeDocument/2006/relationships/image" Target="../media/image34.jpeg"/><Relationship Id="rId33" Type="http://schemas.openxmlformats.org/officeDocument/2006/relationships/image" Target="../media/image42.jpeg"/><Relationship Id="rId38" Type="http://schemas.openxmlformats.org/officeDocument/2006/relationships/image" Target="../media/image47.jpeg"/><Relationship Id="rId2" Type="http://schemas.openxmlformats.org/officeDocument/2006/relationships/image" Target="../media/image8.png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29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jpeg"/><Relationship Id="rId24" Type="http://schemas.openxmlformats.org/officeDocument/2006/relationships/image" Target="../media/image33.jpeg"/><Relationship Id="rId32" Type="http://schemas.openxmlformats.org/officeDocument/2006/relationships/image" Target="../media/image41.jpeg"/><Relationship Id="rId37" Type="http://schemas.openxmlformats.org/officeDocument/2006/relationships/image" Target="../media/image46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4.jpeg"/><Relationship Id="rId23" Type="http://schemas.openxmlformats.org/officeDocument/2006/relationships/image" Target="../media/image32.jpeg"/><Relationship Id="rId28" Type="http://schemas.openxmlformats.org/officeDocument/2006/relationships/image" Target="../media/image37.jpeg"/><Relationship Id="rId36" Type="http://schemas.openxmlformats.org/officeDocument/2006/relationships/image" Target="../media/image45.jpe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31" Type="http://schemas.openxmlformats.org/officeDocument/2006/relationships/image" Target="../media/image4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jpeg"/><Relationship Id="rId27" Type="http://schemas.openxmlformats.org/officeDocument/2006/relationships/image" Target="../media/image36.jpeg"/><Relationship Id="rId30" Type="http://schemas.openxmlformats.org/officeDocument/2006/relationships/image" Target="../media/image39.jpeg"/><Relationship Id="rId35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08791" y="771550"/>
            <a:ext cx="6118225" cy="1368425"/>
          </a:xfrm>
          <a:prstGeom prst="rect">
            <a:avLst/>
          </a:prstGeom>
        </p:spPr>
        <p:txBody>
          <a:bodyPr/>
          <a:lstStyle/>
          <a:p>
            <a:r>
              <a:rPr lang="ru-RU" sz="4800" b="1" dirty="0">
                <a:solidFill>
                  <a:schemeClr val="bg1"/>
                </a:solidFill>
                <a:latin typeface="+mn-lt"/>
              </a:rPr>
              <a:t>Обучение </a:t>
            </a:r>
            <a:endParaRPr lang="ru-RU" sz="4800" b="1" dirty="0" smtClean="0">
              <a:solidFill>
                <a:schemeClr val="bg1"/>
              </a:solidFill>
              <a:latin typeface="+mn-lt"/>
            </a:endParaRPr>
          </a:p>
          <a:p>
            <a:r>
              <a:rPr lang="ru-RU" sz="4800" b="1" dirty="0" smtClean="0">
                <a:solidFill>
                  <a:schemeClr val="bg1"/>
                </a:solidFill>
                <a:latin typeface="+mn-lt"/>
              </a:rPr>
              <a:t>организаторов </a:t>
            </a:r>
          </a:p>
          <a:p>
            <a:r>
              <a:rPr lang="ru-RU" sz="4800" b="1" dirty="0" smtClean="0">
                <a:solidFill>
                  <a:schemeClr val="bg1"/>
                </a:solidFill>
                <a:latin typeface="+mn-lt"/>
              </a:rPr>
              <a:t>выборов</a:t>
            </a:r>
            <a:r>
              <a:rPr lang="ru-RU" sz="4800" b="1" dirty="0">
                <a:solidFill>
                  <a:schemeClr val="bg1"/>
                </a:solidFill>
                <a:latin typeface="+mn-lt"/>
              </a:rPr>
              <a:t>: </a:t>
            </a:r>
            <a:r>
              <a:rPr lang="ru-RU" sz="4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+mn-lt"/>
              </a:rPr>
            </a:br>
            <a:r>
              <a:rPr lang="ru-RU" sz="3200" b="1" dirty="0">
                <a:solidFill>
                  <a:schemeClr val="bg1"/>
                </a:solidFill>
                <a:latin typeface="+mn-lt"/>
              </a:rPr>
              <a:t>текущее </a:t>
            </a:r>
            <a:endParaRPr lang="ru-RU" sz="3200" b="1" dirty="0" smtClean="0">
              <a:solidFill>
                <a:schemeClr val="bg1"/>
              </a:solidFill>
              <a:latin typeface="+mn-lt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состояние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и 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перспективы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</a:br>
            <a:endParaRPr lang="ru-RU" sz="44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6" name="Picture 4" descr="http://dl4.joxi.net/drive/2019/02/22/0019/2302/1263870/70/b95bd90f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0"/>
            <a:ext cx="324036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http://dl4.joxi.net/drive/2019/02/22/0019/2302/1263870/70/870e3ac8e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2325" y="1923678"/>
            <a:ext cx="7016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http://dl4.joxi.net/drive/2019/02/22/0019/2302/1263870/70/870e3ac8e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931790"/>
            <a:ext cx="7016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C:\Users\m.medvedeva\Desktop\Тексты\Иконки\Единый стиль\Уголок.png"/>
          <p:cNvPicPr>
            <a:picLocks noChangeAspect="1" noChangeArrowheads="1"/>
          </p:cNvPicPr>
          <p:nvPr/>
        </p:nvPicPr>
        <p:blipFill>
          <a:blip r:embed="rId4" cstate="print"/>
          <a:srcRect b="20250"/>
          <a:stretch>
            <a:fillRect/>
          </a:stretch>
        </p:blipFill>
        <p:spPr bwMode="auto">
          <a:xfrm>
            <a:off x="6688766" y="2283718"/>
            <a:ext cx="2476500" cy="285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6234669" y="-1083"/>
            <a:ext cx="298782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m.medvedeva\Pictures\Рисунок1.png"/>
          <p:cNvPicPr>
            <a:picLocks noChangeAspect="1" noChangeArrowheads="1"/>
          </p:cNvPicPr>
          <p:nvPr/>
        </p:nvPicPr>
        <p:blipFill>
          <a:blip r:embed="rId2" cstate="print"/>
          <a:srcRect l="3369" r="35375"/>
          <a:stretch>
            <a:fillRect/>
          </a:stretch>
        </p:blipFill>
        <p:spPr bwMode="auto">
          <a:xfrm>
            <a:off x="1453418" y="2906927"/>
            <a:ext cx="7655086" cy="3104366"/>
          </a:xfrm>
          <a:prstGeom prst="rect">
            <a:avLst/>
          </a:prstGeom>
          <a:noFill/>
        </p:spPr>
      </p:pic>
      <p:sp>
        <p:nvSpPr>
          <p:cNvPr id="93" name="Параллелограмм 92"/>
          <p:cNvSpPr/>
          <p:nvPr/>
        </p:nvSpPr>
        <p:spPr>
          <a:xfrm>
            <a:off x="1509776" y="3075807"/>
            <a:ext cx="7886760" cy="1080120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椭圆 8"/>
          <p:cNvSpPr/>
          <p:nvPr/>
        </p:nvSpPr>
        <p:spPr>
          <a:xfrm>
            <a:off x="3491880" y="699542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2" descr="C:\Users\m.medvedeva\Desktop\Тексты\Апрель 2019\КП 2019\3a4bc41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87974"/>
            <a:ext cx="757808" cy="34732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uppieren 56"/>
          <p:cNvGrpSpPr/>
          <p:nvPr/>
        </p:nvGrpSpPr>
        <p:grpSpPr bwMode="gray">
          <a:xfrm>
            <a:off x="5441646" y="2198074"/>
            <a:ext cx="2154690" cy="728429"/>
            <a:chOff x="3399" y="4729989"/>
            <a:chExt cx="2441054" cy="1281926"/>
          </a:xfrm>
        </p:grpSpPr>
        <p:sp>
          <p:nvSpPr>
            <p:cNvPr id="66" name="Line 27"/>
            <p:cNvSpPr>
              <a:spLocks noChangeShapeType="1"/>
            </p:cNvSpPr>
            <p:nvPr/>
          </p:nvSpPr>
          <p:spPr bwMode="gray">
            <a:xfrm flipV="1">
              <a:off x="14253" y="4835578"/>
              <a:ext cx="7001" cy="117633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7" name="Text Box 28"/>
            <p:cNvSpPr txBox="1">
              <a:spLocks noChangeArrowheads="1"/>
            </p:cNvSpPr>
            <p:nvPr/>
          </p:nvSpPr>
          <p:spPr bwMode="gray">
            <a:xfrm>
              <a:off x="3399" y="4729989"/>
              <a:ext cx="2441054" cy="916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14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n-lt"/>
                </a:rPr>
                <a:t>Информационные ролики</a:t>
              </a:r>
              <a:endParaRPr lang="en-GB" sz="1400" b="1" noProof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endParaRPr>
            </a:p>
          </p:txBody>
        </p:sp>
      </p:grpSp>
      <p:grpSp>
        <p:nvGrpSpPr>
          <p:cNvPr id="3" name="Gruppieren 57"/>
          <p:cNvGrpSpPr/>
          <p:nvPr/>
        </p:nvGrpSpPr>
        <p:grpSpPr bwMode="gray">
          <a:xfrm>
            <a:off x="7236296" y="4155926"/>
            <a:ext cx="1519169" cy="732886"/>
            <a:chOff x="2976631" y="4187066"/>
            <a:chExt cx="1519169" cy="1841944"/>
          </a:xfrm>
        </p:grpSpPr>
        <p:sp>
          <p:nvSpPr>
            <p:cNvPr id="69" name="Line 29"/>
            <p:cNvSpPr>
              <a:spLocks noChangeShapeType="1"/>
            </p:cNvSpPr>
            <p:nvPr/>
          </p:nvSpPr>
          <p:spPr bwMode="gray">
            <a:xfrm flipV="1">
              <a:off x="4495800" y="4187066"/>
              <a:ext cx="0" cy="1628775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0" name="Text Box 30"/>
            <p:cNvSpPr txBox="1">
              <a:spLocks noChangeArrowheads="1"/>
            </p:cNvSpPr>
            <p:nvPr/>
          </p:nvSpPr>
          <p:spPr bwMode="gray">
            <a:xfrm>
              <a:off x="2976631" y="5234134"/>
              <a:ext cx="1504950" cy="794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8000" tIns="64800" rIns="126000">
              <a:spAutoFit/>
            </a:bodyPr>
            <a:lstStyle/>
            <a:p>
              <a:pPr algn="r"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14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n-lt"/>
                </a:rPr>
                <a:t>Вебинары</a:t>
              </a:r>
              <a:endParaRPr lang="en-GB" sz="1400" b="1" noProof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endParaRPr>
            </a:p>
          </p:txBody>
        </p:sp>
      </p:grpSp>
      <p:grpSp>
        <p:nvGrpSpPr>
          <p:cNvPr id="4" name="Gruppieren 54"/>
          <p:cNvGrpSpPr/>
          <p:nvPr/>
        </p:nvGrpSpPr>
        <p:grpSpPr bwMode="gray">
          <a:xfrm>
            <a:off x="3419872" y="4270303"/>
            <a:ext cx="1368152" cy="633941"/>
            <a:chOff x="4784779" y="1566266"/>
            <a:chExt cx="1728192" cy="1047451"/>
          </a:xfrm>
        </p:grpSpPr>
        <p:sp>
          <p:nvSpPr>
            <p:cNvPr id="75" name="Text Box 25"/>
            <p:cNvSpPr txBox="1">
              <a:spLocks noChangeArrowheads="1"/>
            </p:cNvSpPr>
            <p:nvPr/>
          </p:nvSpPr>
          <p:spPr bwMode="gray">
            <a:xfrm>
              <a:off x="4784779" y="2091147"/>
              <a:ext cx="1728192" cy="522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algn="r"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14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n-lt"/>
                </a:rPr>
                <a:t>Репортажи</a:t>
              </a:r>
              <a:endParaRPr lang="en-GB" sz="1400" b="1" noProof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endParaRPr>
            </a:p>
          </p:txBody>
        </p:sp>
        <p:sp>
          <p:nvSpPr>
            <p:cNvPr id="76" name="Line 26"/>
            <p:cNvSpPr>
              <a:spLocks noChangeShapeType="1"/>
            </p:cNvSpPr>
            <p:nvPr/>
          </p:nvSpPr>
          <p:spPr bwMode="gray">
            <a:xfrm flipV="1">
              <a:off x="6484425" y="1566266"/>
              <a:ext cx="0" cy="917828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5" name="Gruppieren 53"/>
          <p:cNvGrpSpPr/>
          <p:nvPr/>
        </p:nvGrpSpPr>
        <p:grpSpPr bwMode="gray">
          <a:xfrm>
            <a:off x="2267743" y="2180452"/>
            <a:ext cx="1361621" cy="679329"/>
            <a:chOff x="2906372" y="1766197"/>
            <a:chExt cx="1504950" cy="1395751"/>
          </a:xfrm>
        </p:grpSpPr>
        <p:sp>
          <p:nvSpPr>
            <p:cNvPr id="78" name="Text Box 23"/>
            <p:cNvSpPr txBox="1">
              <a:spLocks noChangeArrowheads="1"/>
            </p:cNvSpPr>
            <p:nvPr/>
          </p:nvSpPr>
          <p:spPr bwMode="gray">
            <a:xfrm>
              <a:off x="2906372" y="1766197"/>
              <a:ext cx="1504950" cy="107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8000" tIns="64800" rIns="126000">
              <a:spAutoFit/>
            </a:bodyPr>
            <a:lstStyle/>
            <a:p>
              <a:pPr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14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n-lt"/>
                </a:rPr>
                <a:t>Учебные  фильмы</a:t>
              </a:r>
              <a:endParaRPr lang="en-GB" sz="1400" b="1" noProof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endParaRPr>
            </a:p>
          </p:txBody>
        </p:sp>
        <p:sp>
          <p:nvSpPr>
            <p:cNvPr id="79" name="Line 24"/>
            <p:cNvSpPr>
              <a:spLocks noChangeShapeType="1"/>
            </p:cNvSpPr>
            <p:nvPr/>
          </p:nvSpPr>
          <p:spPr bwMode="gray">
            <a:xfrm flipV="1">
              <a:off x="2906372" y="1925674"/>
              <a:ext cx="0" cy="123627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85" name="Picture 9"/>
          <p:cNvPicPr>
            <a:picLocks noChangeAspect="1" noChangeArrowheads="1"/>
          </p:cNvPicPr>
          <p:nvPr/>
        </p:nvPicPr>
        <p:blipFill>
          <a:blip r:embed="rId4" cstate="print"/>
          <a:srcRect l="5803" t="2800" r="11606" b="5249"/>
          <a:stretch>
            <a:fillRect/>
          </a:stretch>
        </p:blipFill>
        <p:spPr bwMode="auto">
          <a:xfrm>
            <a:off x="1598588" y="3075806"/>
            <a:ext cx="1702624" cy="106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20"/>
          <p:cNvPicPr>
            <a:picLocks noChangeAspect="1" noChangeArrowheads="1"/>
          </p:cNvPicPr>
          <p:nvPr/>
        </p:nvPicPr>
        <p:blipFill>
          <a:blip r:embed="rId5" cstate="print"/>
          <a:srcRect l="10562" t="3150" r="4134" b="5599"/>
          <a:stretch>
            <a:fillRect/>
          </a:stretch>
        </p:blipFill>
        <p:spPr bwMode="auto">
          <a:xfrm>
            <a:off x="5320059" y="3075807"/>
            <a:ext cx="1772221" cy="106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m.medvedeva\Desktop\Тексты\Апрель 2019\093b6df0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3703" y="3075806"/>
            <a:ext cx="1766369" cy="1066419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pic>
        <p:nvPicPr>
          <p:cNvPr id="5122" name="Picture 2" descr="http://www.rcoit.ru/upload/medialibrary/fcd/22.11.201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19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081890"/>
            <a:ext cx="1584176" cy="106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1760" y="1113779"/>
            <a:ext cx="23762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60</a:t>
            </a:r>
            <a:r>
              <a:rPr lang="ru-RU" dirty="0" smtClean="0"/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актуальных видеоматериалов 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89204" y="1136194"/>
            <a:ext cx="2363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6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 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628 </a:t>
            </a:r>
            <a:r>
              <a:rPr lang="ru-RU" sz="1600" dirty="0">
                <a:solidFill>
                  <a:srgbClr val="0070C0"/>
                </a:solidFill>
              </a:rPr>
              <a:t>подписчиков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12801" y="1123779"/>
            <a:ext cx="1795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135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 000 </a:t>
            </a:r>
            <a:r>
              <a:rPr lang="ru-RU" sz="1600" dirty="0">
                <a:solidFill>
                  <a:srgbClr val="0070C0"/>
                </a:solidFill>
              </a:rPr>
              <a:t>просмотров</a:t>
            </a:r>
          </a:p>
        </p:txBody>
      </p:sp>
      <p:pic>
        <p:nvPicPr>
          <p:cNvPr id="5124" name="Picture 4" descr="https://static.vecteezy.com/system/resources/previews/000/450/525/original/vector-video-camera-ic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3211" y="1239430"/>
            <a:ext cx="408549" cy="40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https://sc-dolphin.ru/wp-content/uploads/2019/04/notebook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2" name="Picture 12" descr="https://static.wixstatic.com/media/3045ff_225f5d2557ab4dc1aa988669eab486c4~mv2.png_srz_373_373_85_22_0.50_1.20_0.00_png_srz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9273" y="1231001"/>
            <a:ext cx="437968" cy="43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admmag.ru/images/photos/medium/article14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7057" y="1210255"/>
            <a:ext cx="445357" cy="4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http://dl4.joxi.net/drive/2019/09/12/0019/2302/1263870/70/0117bfc06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5" t="23380" r="26230" b="51512"/>
          <a:stretch/>
        </p:blipFill>
        <p:spPr bwMode="auto">
          <a:xfrm>
            <a:off x="6518991" y="158817"/>
            <a:ext cx="2280488" cy="41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Заголовок 1"/>
          <p:cNvSpPr txBox="1">
            <a:spLocks/>
          </p:cNvSpPr>
          <p:nvPr/>
        </p:nvSpPr>
        <p:spPr bwMode="auto">
          <a:xfrm>
            <a:off x="2267743" y="301320"/>
            <a:ext cx="448487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000"/>
              </a:lnSpc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Канал РЦОИТ при ЦИК России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00192" y="339502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699792" y="0"/>
            <a:ext cx="651668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Обучающие интернет-порталы ИКСРФ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pic>
        <p:nvPicPr>
          <p:cNvPr id="18" name="Рисунок 17"/>
          <p:cNvPicPr/>
          <p:nvPr/>
        </p:nvPicPr>
        <p:blipFill rotWithShape="1">
          <a:blip r:embed="rId3" cstate="print"/>
          <a:srcRect l="4805" t="-1031" r="3527" b="1031"/>
          <a:stretch/>
        </p:blipFill>
        <p:spPr bwMode="auto">
          <a:xfrm>
            <a:off x="1691680" y="660043"/>
            <a:ext cx="4176464" cy="244827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/>
          <p:nvPr/>
        </p:nvPicPr>
        <p:blipFill rotWithShape="1">
          <a:blip r:embed="rId4" cstate="print"/>
          <a:srcRect l="25257" r="23925"/>
          <a:stretch/>
        </p:blipFill>
        <p:spPr bwMode="auto">
          <a:xfrm>
            <a:off x="6227713" y="555526"/>
            <a:ext cx="2592288" cy="272931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/>
          <p:nvPr/>
        </p:nvPicPr>
        <p:blipFill rotWithShape="1">
          <a:blip r:embed="rId5" cstate="print"/>
          <a:srcRect l="29925" r="29968" b="23997"/>
          <a:stretch/>
        </p:blipFill>
        <p:spPr bwMode="auto">
          <a:xfrm>
            <a:off x="1979712" y="2275932"/>
            <a:ext cx="2880320" cy="25401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/>
          <p:nvPr/>
        </p:nvPicPr>
        <p:blipFill rotWithShape="1">
          <a:blip r:embed="rId6" cstate="print"/>
          <a:srcRect l="26658" r="24696" b="20886"/>
          <a:stretch/>
        </p:blipFill>
        <p:spPr bwMode="auto">
          <a:xfrm>
            <a:off x="5220072" y="2571750"/>
            <a:ext cx="3384376" cy="237571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椭圆 8"/>
          <p:cNvSpPr/>
          <p:nvPr/>
        </p:nvSpPr>
        <p:spPr>
          <a:xfrm>
            <a:off x="3491880" y="411510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023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00192" y="339502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699792" y="0"/>
            <a:ext cx="651668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Обучающие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мобильные приложения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ИКСРФ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9669"/>
            <a:ext cx="958513" cy="172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9166" y="2917147"/>
            <a:ext cx="942874" cy="1717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070" y="2986763"/>
            <a:ext cx="936104" cy="1826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8005" y="2785531"/>
            <a:ext cx="1080119" cy="192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3934" y="629669"/>
            <a:ext cx="1029977" cy="178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28"/>
          <p:cNvSpPr txBox="1">
            <a:spLocks noChangeArrowheads="1"/>
          </p:cNvSpPr>
          <p:nvPr/>
        </p:nvSpPr>
        <p:spPr bwMode="gray">
          <a:xfrm>
            <a:off x="5796135" y="4847767"/>
            <a:ext cx="1728192" cy="3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000" tIns="64800" rIns="126000">
            <a:spAutoFit/>
          </a:bodyPr>
          <a:lstStyle/>
          <a:p>
            <a:pPr eaLnBrk="0" hangingPunct="0">
              <a:lnSpc>
                <a:spcPct val="95000"/>
              </a:lnSpc>
              <a:spcAft>
                <a:spcPts val="600"/>
              </a:spcAft>
            </a:pPr>
            <a:r>
              <a:rPr lang="ru-RU" sz="14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Хабаровский край</a:t>
            </a:r>
            <a:endParaRPr lang="en-GB" sz="1400" b="1" noProof="1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</a:endParaRP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gray">
          <a:xfrm>
            <a:off x="2051720" y="2501187"/>
            <a:ext cx="1529070" cy="3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000" tIns="64800" rIns="126000">
            <a:spAutoFit/>
          </a:bodyPr>
          <a:lstStyle/>
          <a:p>
            <a:pPr eaLnBrk="0" hangingPunct="0">
              <a:lnSpc>
                <a:spcPct val="95000"/>
              </a:lnSpc>
              <a:spcAft>
                <a:spcPts val="600"/>
              </a:spcAft>
            </a:pPr>
            <a:r>
              <a:rPr lang="ru-RU" sz="14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Пермский край</a:t>
            </a:r>
            <a:endParaRPr lang="en-GB" sz="1400" b="1" noProof="1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</a:endParaRP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gray">
          <a:xfrm flipH="1">
            <a:off x="4163788" y="2435076"/>
            <a:ext cx="1693847" cy="3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000" tIns="64800" rIns="126000">
            <a:spAutoFit/>
          </a:bodyPr>
          <a:lstStyle/>
          <a:p>
            <a:pPr eaLnBrk="0" hangingPunct="0">
              <a:lnSpc>
                <a:spcPct val="95000"/>
              </a:lnSpc>
              <a:spcAft>
                <a:spcPts val="600"/>
              </a:spcAft>
            </a:pPr>
            <a:r>
              <a:rPr lang="ru-RU" sz="14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Рязанская область</a:t>
            </a:r>
            <a:endParaRPr lang="en-GB" sz="1400" b="1" noProof="1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</a:endParaRP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gray">
          <a:xfrm>
            <a:off x="3032279" y="4813164"/>
            <a:ext cx="1846202" cy="3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000" tIns="64800" rIns="126000">
            <a:spAutoFit/>
          </a:bodyPr>
          <a:lstStyle/>
          <a:p>
            <a:pPr eaLnBrk="0" hangingPunct="0">
              <a:lnSpc>
                <a:spcPct val="95000"/>
              </a:lnSpc>
              <a:spcAft>
                <a:spcPts val="600"/>
              </a:spcAft>
            </a:pPr>
            <a:r>
              <a:rPr lang="ru-RU" sz="14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Ярославская область</a:t>
            </a:r>
            <a:endParaRPr lang="en-GB" sz="1400" b="1" noProof="1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</a:endParaRPr>
          </a:p>
        </p:txBody>
      </p:sp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321" y="693773"/>
            <a:ext cx="1156235" cy="178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0180" y="731338"/>
            <a:ext cx="1048656" cy="1709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65699"/>
            <a:ext cx="1080119" cy="192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7490369" y="628098"/>
            <a:ext cx="1048657" cy="1709718"/>
            <a:chOff x="8090606" y="527977"/>
            <a:chExt cx="1048657" cy="1709718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0606" y="527977"/>
              <a:ext cx="1048656" cy="17097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95" name="Picture 27" descr="https://image.winudf.com/v2/image1/Y29tLm1hZ2F6aW5lLml6YmlyYXRlbHRhdGFyc3RhbmFfc2NyZWVuXzdfMTU1NDA5NDYyMV8wOTk/screen-7.jpg?fakeurl=1&amp;type=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0607" y="590010"/>
              <a:ext cx="1048656" cy="1564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 Box 28"/>
          <p:cNvSpPr txBox="1">
            <a:spLocks noChangeArrowheads="1"/>
          </p:cNvSpPr>
          <p:nvPr/>
        </p:nvSpPr>
        <p:spPr bwMode="gray">
          <a:xfrm flipH="1">
            <a:off x="6605476" y="2414764"/>
            <a:ext cx="2269075" cy="3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000" tIns="64800" rIns="126000">
            <a:spAutoFit/>
          </a:bodyPr>
          <a:lstStyle/>
          <a:p>
            <a:pPr eaLnBrk="0" hangingPunct="0">
              <a:lnSpc>
                <a:spcPct val="95000"/>
              </a:lnSpc>
              <a:spcAft>
                <a:spcPts val="600"/>
              </a:spcAft>
            </a:pPr>
            <a:r>
              <a:rPr lang="ru-RU" sz="14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Республика Татарстан</a:t>
            </a:r>
            <a:endParaRPr lang="en-GB" sz="1400" b="1" noProof="1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6585263" y="702727"/>
            <a:ext cx="1048656" cy="1709718"/>
            <a:chOff x="7884368" y="1031783"/>
            <a:chExt cx="1048656" cy="1709718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1031783"/>
              <a:ext cx="1048656" cy="17097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5" descr="https://is1-ssl.mzstatic.com/image/thumb/Purple123/v4/d7/3c/60/d73c602e-6c4d-7bb8-f1de-1505c5f532e8/pr_source.png/750x375bb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4581" y="1059581"/>
              <a:ext cx="1028443" cy="159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椭圆 8"/>
          <p:cNvSpPr/>
          <p:nvPr/>
        </p:nvSpPr>
        <p:spPr>
          <a:xfrm>
            <a:off x="3491880" y="411510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855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00192" y="339502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339752" y="-13553"/>
            <a:ext cx="651668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Обучение наблюдателей и иных участников избирательного процесса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1" t="10170" r="14071" b="58868"/>
          <a:stretch/>
        </p:blipFill>
        <p:spPr bwMode="auto">
          <a:xfrm>
            <a:off x="2123727" y="1104336"/>
            <a:ext cx="6732711" cy="160361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1" t="9237" r="29469" b="14053"/>
          <a:stretch/>
        </p:blipFill>
        <p:spPr bwMode="auto">
          <a:xfrm>
            <a:off x="2905740" y="2563853"/>
            <a:ext cx="1834082" cy="118543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6" t="9596" r="29694" b="11355"/>
          <a:stretch/>
        </p:blipFill>
        <p:spPr bwMode="auto">
          <a:xfrm>
            <a:off x="2929354" y="3777972"/>
            <a:ext cx="1951021" cy="128597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8" t="10014" r="30209" b="13931"/>
          <a:stretch/>
        </p:blipFill>
        <p:spPr bwMode="auto">
          <a:xfrm>
            <a:off x="1547664" y="2994841"/>
            <a:ext cx="2308552" cy="148643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078569" y="2496675"/>
            <a:ext cx="3777870" cy="1670036"/>
            <a:chOff x="5028564" y="2785504"/>
            <a:chExt cx="3777870" cy="1670036"/>
          </a:xfrm>
        </p:grpSpPr>
        <p:pic>
          <p:nvPicPr>
            <p:cNvPr id="10" name="Picture 3" descr="C:\Users\m.medvedeva\Desktop\Тексты\АРХИВ\Август 2018\Методические материалы 2\Слайд8.JPG"/>
            <p:cNvPicPr>
              <a:picLocks noChangeAspect="1" noChangeArrowheads="1"/>
            </p:cNvPicPr>
            <p:nvPr/>
          </p:nvPicPr>
          <p:blipFill>
            <a:blip r:embed="rId7" cstate="print"/>
            <a:srcRect l="8269" t="20998" r="5511" b="11198"/>
            <a:stretch>
              <a:fillRect/>
            </a:stretch>
          </p:blipFill>
          <p:spPr bwMode="auto">
            <a:xfrm>
              <a:off x="5028564" y="2785504"/>
              <a:ext cx="3777870" cy="1670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0" name="Picture 8" descr="Средства массовой информации и выборы: вопросы и ответы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9496" y="2785504"/>
              <a:ext cx="1023798" cy="146231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2299358" y="3076054"/>
            <a:ext cx="97649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gray">
          <a:xfrm>
            <a:off x="5121301" y="4249098"/>
            <a:ext cx="3735137" cy="72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000" tIns="64800" rIns="126000">
            <a:spAutoFit/>
          </a:bodyPr>
          <a:lstStyle/>
          <a:p>
            <a:pPr eaLnBrk="0" hangingPunct="0">
              <a:lnSpc>
                <a:spcPct val="95000"/>
              </a:lnSpc>
              <a:spcAft>
                <a:spcPts val="600"/>
              </a:spcAft>
            </a:pPr>
            <a:r>
              <a:rPr lang="ru-RU" sz="1400" noProof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Информационные, разъяснительные </a:t>
            </a:r>
            <a:br>
              <a:rPr lang="ru-RU" sz="1400" noProof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</a:br>
            <a:r>
              <a:rPr lang="ru-RU" sz="1400" noProof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и обучающие материалы на сайтах </a:t>
            </a:r>
            <a:br>
              <a:rPr lang="ru-RU" sz="1400" noProof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</a:br>
            <a:r>
              <a:rPr lang="ru-RU" sz="1400" noProof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ЦИК России и РЦОИТ при ЦИК России</a:t>
            </a:r>
            <a:endParaRPr lang="en-GB" sz="1400" noProof="1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</a:endParaRPr>
          </a:p>
        </p:txBody>
      </p:sp>
      <p:sp>
        <p:nvSpPr>
          <p:cNvPr id="20" name="椭圆 8"/>
          <p:cNvSpPr/>
          <p:nvPr/>
        </p:nvSpPr>
        <p:spPr>
          <a:xfrm>
            <a:off x="3491880" y="771550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2460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00192" y="339502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339752" y="-13553"/>
            <a:ext cx="651668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Обучение наблюдателей и иных участников избирательного процесса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18" name="Text Box 28"/>
          <p:cNvSpPr txBox="1">
            <a:spLocks noChangeArrowheads="1"/>
          </p:cNvSpPr>
          <p:nvPr/>
        </p:nvSpPr>
        <p:spPr bwMode="gray">
          <a:xfrm>
            <a:off x="2304404" y="771550"/>
            <a:ext cx="6660084" cy="3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000" tIns="64800" rIns="126000">
            <a:spAutoFit/>
          </a:bodyPr>
          <a:lstStyle/>
          <a:p>
            <a:pPr eaLnBrk="0" hangingPunct="0">
              <a:lnSpc>
                <a:spcPct val="95000"/>
              </a:lnSpc>
              <a:spcAft>
                <a:spcPts val="600"/>
              </a:spcAft>
            </a:pPr>
            <a:r>
              <a:rPr lang="ru-RU" sz="1400" noProof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Информационные, разъяснительные  и обучающие материалы на сайтах ИКСРФ</a:t>
            </a:r>
            <a:endParaRPr lang="en-GB" sz="1400" noProof="1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</a:endParaRPr>
          </a:p>
        </p:txBody>
      </p:sp>
      <p:pic>
        <p:nvPicPr>
          <p:cNvPr id="21" name="Picture 3" descr="C:\Users\m.medvedeva\Desktop\Тексты\АРХИВ\Август 2018\Методические материалы 2\Слайд8.JPG"/>
          <p:cNvPicPr>
            <a:picLocks noChangeAspect="1" noChangeArrowheads="1"/>
          </p:cNvPicPr>
          <p:nvPr/>
        </p:nvPicPr>
        <p:blipFill rotWithShape="1">
          <a:blip r:embed="rId3" cstate="print"/>
          <a:srcRect l="8268" t="20998" r="38513" b="11198"/>
          <a:stretch/>
        </p:blipFill>
        <p:spPr bwMode="auto">
          <a:xfrm>
            <a:off x="1919413" y="1133715"/>
            <a:ext cx="1605756" cy="115000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 Box 28"/>
          <p:cNvSpPr txBox="1">
            <a:spLocks noChangeArrowheads="1"/>
          </p:cNvSpPr>
          <p:nvPr/>
        </p:nvSpPr>
        <p:spPr bwMode="gray">
          <a:xfrm>
            <a:off x="3563888" y="1332650"/>
            <a:ext cx="3012627" cy="65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8000" tIns="64800" rIns="126000"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ru-RU" sz="1200" noProof="1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Ссылки на обучающие и разъяснительные матералы </a:t>
            </a:r>
            <a:r>
              <a:rPr lang="ru-RU" sz="1200" noProof="1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ЦИК </a:t>
            </a:r>
            <a:r>
              <a:rPr lang="ru-RU" sz="1200" noProof="1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России, </a:t>
            </a:r>
          </a:p>
          <a:p>
            <a:pPr eaLnBrk="0" hangingPunct="0">
              <a:lnSpc>
                <a:spcPct val="50000"/>
              </a:lnSpc>
              <a:spcAft>
                <a:spcPts val="600"/>
              </a:spcAft>
            </a:pPr>
            <a:r>
              <a:rPr lang="ru-RU" sz="1200" noProof="1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РЦОИТ при ЦИК России</a:t>
            </a:r>
            <a:endParaRPr lang="en-GB" sz="1200" noProof="1"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0930" y="2420183"/>
            <a:ext cx="34568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spcAft>
                <a:spcPts val="600"/>
              </a:spcAft>
            </a:pP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Дистанционное обучение предлагается </a:t>
            </a:r>
            <a: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/>
            </a:r>
            <a:b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</a:br>
            <a: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на </a:t>
            </a: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сайтах избирательных комиссий </a:t>
            </a:r>
            <a:b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</a:b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Хабаровского </a:t>
            </a:r>
            <a: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и Пермского краев, </a:t>
            </a: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/>
            </a:r>
            <a:b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</a:b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Иркутской</a:t>
            </a:r>
            <a: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, Кировской, </a:t>
            </a: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Тюменской </a:t>
            </a:r>
            <a: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областей </a:t>
            </a: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/>
            </a:r>
            <a:b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</a:b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и других</a:t>
            </a:r>
            <a:endParaRPr lang="ru-RU" sz="1200" dirty="0"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704" r="30834" b="38761"/>
          <a:stretch/>
        </p:blipFill>
        <p:spPr bwMode="auto">
          <a:xfrm>
            <a:off x="4968701" y="2019663"/>
            <a:ext cx="3816423" cy="163056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41574" y="3912199"/>
            <a:ext cx="40480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Для контроля знаний </a:t>
            </a: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наблюдателей,  представителей СМИ</a:t>
            </a:r>
            <a: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, </a:t>
            </a: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сотрудников </a:t>
            </a:r>
            <a: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полиции, </a:t>
            </a: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кандидатов собственные </a:t>
            </a:r>
            <a: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тесты </a:t>
            </a: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есть </a:t>
            </a:r>
            <a: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на сайтах двух избирательных </a:t>
            </a: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комиссий  </a:t>
            </a:r>
            <a:r>
              <a:rPr lang="ru-RU" sz="1200" dirty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− Кировской области и Еврейской автономной </a:t>
            </a:r>
            <a:r>
              <a:rPr lang="ru-RU" sz="12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</a:rPr>
              <a:t>области</a:t>
            </a:r>
            <a:endParaRPr lang="ru-RU" sz="1200" dirty="0"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4" t="16263" r="4465" b="15606"/>
          <a:stretch/>
        </p:blipFill>
        <p:spPr bwMode="auto">
          <a:xfrm>
            <a:off x="1603844" y="3619673"/>
            <a:ext cx="3200425" cy="135493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椭圆 8"/>
          <p:cNvSpPr/>
          <p:nvPr/>
        </p:nvSpPr>
        <p:spPr>
          <a:xfrm>
            <a:off x="3525169" y="733411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309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00192" y="339502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2240868" y="-20538"/>
            <a:ext cx="6246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Опыт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взаимодействия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с образовательными организациями</a:t>
            </a:r>
          </a:p>
        </p:txBody>
      </p:sp>
      <p:pic>
        <p:nvPicPr>
          <p:cNvPr id="17" name="Picture 3" descr="C:\Users\m.medvedeva\Desktop\Тексты\Март 2019\СП 2018\круж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942171"/>
            <a:ext cx="3500308" cy="34563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88348" y="3795886"/>
            <a:ext cx="3067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Функционирование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на базе образовательных организаций учебных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центров; техническая </a:t>
            </a:r>
            <a:b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и методическая помощь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61749" y="1075110"/>
            <a:ext cx="2448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Привлечение профессорско-преподавательского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состава для проведения обучающих мероприятий </a:t>
            </a:r>
            <a:endParaRPr lang="ru-RU" sz="14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24539" y="999327"/>
            <a:ext cx="27929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Р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азработка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учебно-методических 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материалов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для организаторов выборов и иных участников избирательного процесса</a:t>
            </a:r>
            <a:endParaRPr lang="ru-RU" sz="1400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35636" y="2323023"/>
            <a:ext cx="21202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Проведение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курсов повышения квалификации для организаторов выборов </a:t>
            </a:r>
            <a:endParaRPr lang="ru-RU" sz="1400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2499742"/>
            <a:ext cx="2232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Использование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порталов дистанционного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обучения образовательных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организаций</a:t>
            </a:r>
            <a:endParaRPr lang="ru-RU" sz="1400" dirty="0"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04059" y="3795886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Предоставление базы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образовательных организаций высшего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образования для обучающих мероприятий</a:t>
            </a:r>
            <a:endParaRPr lang="ru-RU" sz="1400" dirty="0">
              <a:latin typeface="+mn-lt"/>
            </a:endParaRPr>
          </a:p>
        </p:txBody>
      </p:sp>
      <p:pic>
        <p:nvPicPr>
          <p:cNvPr id="10244" name="Picture 4" descr="https://cad.kz/upload/iblock/daa/daa634e4e05a409368aceb3e3fb9fcd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2018" y="2151469"/>
            <a:ext cx="1078732" cy="107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1835696" y="2151469"/>
            <a:ext cx="2304256" cy="0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864099" y="3453849"/>
            <a:ext cx="2304256" cy="0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150833" y="4774686"/>
            <a:ext cx="2304256" cy="0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4455090" y="4327698"/>
            <a:ext cx="396928" cy="446989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569967" y="2029217"/>
            <a:ext cx="2304256" cy="0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687213" y="3288175"/>
            <a:ext cx="2304256" cy="0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300192" y="4774686"/>
            <a:ext cx="2304256" cy="0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5796136" y="4227934"/>
            <a:ext cx="504056" cy="546753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椭圆 8"/>
          <p:cNvSpPr/>
          <p:nvPr/>
        </p:nvSpPr>
        <p:spPr>
          <a:xfrm>
            <a:off x="3491880" y="771550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05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00192" y="339502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2240868" y="42238"/>
            <a:ext cx="6246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Задачи центров избирательного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права и процесса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6617" y="4101156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Центры избирательного права и процесса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созданы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при образовательных организациях высшего образования юридического профиля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в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19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субъектах Российской Федерации при методической и организационной поддержке избирательных комиссий субъектов Российской Федерации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076617" y="4159865"/>
            <a:ext cx="0" cy="7881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7887581" y="948780"/>
            <a:ext cx="1005594" cy="902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1" name="Группа 14"/>
          <p:cNvGrpSpPr>
            <a:grpSpLocks/>
          </p:cNvGrpSpPr>
          <p:nvPr/>
        </p:nvGrpSpPr>
        <p:grpSpPr bwMode="auto">
          <a:xfrm>
            <a:off x="2051073" y="948780"/>
            <a:ext cx="5760640" cy="902890"/>
            <a:chOff x="2843825" y="1226602"/>
            <a:chExt cx="6227764" cy="93610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3275583" y="1226602"/>
              <a:ext cx="5723595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843825" y="1226602"/>
              <a:ext cx="6227764" cy="936104"/>
            </a:xfrm>
            <a:prstGeom prst="rect">
              <a:avLst/>
            </a:prstGeom>
            <a:solidFill>
              <a:srgbClr val="339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8" name="Группа 14"/>
          <p:cNvGrpSpPr>
            <a:grpSpLocks/>
          </p:cNvGrpSpPr>
          <p:nvPr/>
        </p:nvGrpSpPr>
        <p:grpSpPr bwMode="auto">
          <a:xfrm>
            <a:off x="2051720" y="2036652"/>
            <a:ext cx="6765333" cy="895138"/>
            <a:chOff x="2843825" y="1226602"/>
            <a:chExt cx="7273046" cy="93610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275573" y="1226602"/>
              <a:ext cx="6841298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2843825" y="1226602"/>
              <a:ext cx="6193676" cy="936104"/>
            </a:xfrm>
            <a:prstGeom prst="rect">
              <a:avLst/>
            </a:prstGeom>
            <a:solidFill>
              <a:srgbClr val="339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grpSp>
        <p:nvGrpSpPr>
          <p:cNvPr id="41" name="Группа 14"/>
          <p:cNvGrpSpPr>
            <a:grpSpLocks/>
          </p:cNvGrpSpPr>
          <p:nvPr/>
        </p:nvGrpSpPr>
        <p:grpSpPr bwMode="auto">
          <a:xfrm>
            <a:off x="2051720" y="3159705"/>
            <a:ext cx="6765980" cy="873805"/>
            <a:chOff x="2843825" y="1226602"/>
            <a:chExt cx="7273046" cy="93610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3275573" y="1226602"/>
              <a:ext cx="6841298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2843825" y="1226602"/>
              <a:ext cx="6193676" cy="936104"/>
            </a:xfrm>
            <a:prstGeom prst="rect">
              <a:avLst/>
            </a:prstGeom>
            <a:solidFill>
              <a:srgbClr val="339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7887581" y="2050628"/>
            <a:ext cx="1005594" cy="8811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7917931" y="3147813"/>
            <a:ext cx="1005594" cy="8738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5" name="Picture 2" descr="C:\Users\m.medvedeva\Desktop\Тексты\Март 2019\СП 2018\4 челове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8500" y="2146519"/>
            <a:ext cx="803755" cy="67540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076618" y="948780"/>
            <a:ext cx="5704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+mn-lt"/>
              </a:rPr>
              <a:t>Участие </a:t>
            </a:r>
            <a:r>
              <a:rPr lang="ru-RU" sz="1400" dirty="0">
                <a:solidFill>
                  <a:schemeClr val="bg1"/>
                </a:solidFill>
                <a:latin typeface="+mn-lt"/>
              </a:rPr>
              <a:t>в подготовке проектов учебно-методических материалов и программ обучения и повышения электоральной </a:t>
            </a:r>
            <a:r>
              <a:rPr lang="ru-RU" sz="1400" dirty="0" smtClean="0">
                <a:solidFill>
                  <a:schemeClr val="bg1"/>
                </a:solidFill>
                <a:latin typeface="+mn-lt"/>
              </a:rPr>
              <a:t>культуры;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+mn-lt"/>
              </a:rPr>
              <a:t>экспертная </a:t>
            </a:r>
            <a:r>
              <a:rPr lang="ru-RU" sz="1400" dirty="0">
                <a:solidFill>
                  <a:schemeClr val="bg1"/>
                </a:solidFill>
                <a:latin typeface="+mn-lt"/>
              </a:rPr>
              <a:t>оценка проектов нормативных правовых актов по вопросам выборов и </a:t>
            </a:r>
            <a:r>
              <a:rPr lang="ru-RU" sz="1400" dirty="0" smtClean="0">
                <a:solidFill>
                  <a:schemeClr val="bg1"/>
                </a:solidFill>
                <a:latin typeface="+mn-lt"/>
              </a:rPr>
              <a:t>референдумов</a:t>
            </a:r>
            <a:endParaRPr lang="ru-RU" sz="1400" dirty="0"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51720" y="2026028"/>
            <a:ext cx="57364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+mn-lt"/>
              </a:rPr>
              <a:t>Формирование </a:t>
            </a:r>
            <a:r>
              <a:rPr lang="ru-RU" sz="1400" dirty="0">
                <a:solidFill>
                  <a:schemeClr val="bg1"/>
                </a:solidFill>
                <a:latin typeface="+mn-lt"/>
              </a:rPr>
              <a:t>у граждан интереса и доверия к выборам, повышение их правовой и политической культуры;</a:t>
            </a:r>
          </a:p>
          <a:p>
            <a:r>
              <a:rPr lang="ru-RU" sz="1400" dirty="0">
                <a:solidFill>
                  <a:schemeClr val="bg1"/>
                </a:solidFill>
                <a:latin typeface="+mn-lt"/>
              </a:rPr>
              <a:t>разработка новых форм деятельности избирательных комиссий по развитию электоральной активности избирателей</a:t>
            </a:r>
          </a:p>
          <a:p>
            <a:endParaRPr lang="ru-RU" sz="1400" dirty="0"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51072" y="3195646"/>
            <a:ext cx="56710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+mn-lt"/>
              </a:rPr>
              <a:t>О</a:t>
            </a:r>
            <a:r>
              <a:rPr lang="ru-RU" sz="1400" dirty="0" smtClean="0">
                <a:solidFill>
                  <a:schemeClr val="bg1"/>
                </a:solidFill>
                <a:latin typeface="+mn-lt"/>
              </a:rPr>
              <a:t>казание </a:t>
            </a:r>
            <a:r>
              <a:rPr lang="ru-RU" sz="1400" dirty="0">
                <a:solidFill>
                  <a:schemeClr val="bg1"/>
                </a:solidFill>
                <a:latin typeface="+mn-lt"/>
              </a:rPr>
              <a:t>содействия избирательным комиссиям субъектов Российской Федерации в организации и проведении мероприятий по обучению организаторов выборов и иных участников избирательного процесса</a:t>
            </a:r>
          </a:p>
        </p:txBody>
      </p:sp>
      <p:pic>
        <p:nvPicPr>
          <p:cNvPr id="49" name="Picture 7" descr="C:\Users\m.medvedeva\Desktop\Тексты\Февраль 2019\Скрины сайт\67-675875_computer-icons-meeting-clip-art-meeting-icon-png.png"/>
          <p:cNvPicPr>
            <a:picLocks noChangeAspect="1" noChangeArrowheads="1"/>
          </p:cNvPicPr>
          <p:nvPr/>
        </p:nvPicPr>
        <p:blipFill>
          <a:blip r:embed="rId4" cstate="print">
            <a:lum contrast="72000"/>
          </a:blip>
          <a:srcRect/>
          <a:stretch>
            <a:fillRect/>
          </a:stretch>
        </p:blipFill>
        <p:spPr bwMode="auto">
          <a:xfrm>
            <a:off x="7923840" y="3186480"/>
            <a:ext cx="993775" cy="71913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s://img2.freepng.ru/20180617/ylt/kisspng-drawing-clip-art-one-with-the-list-5b25e1b2011298.875723411529209266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2397" y="987573"/>
            <a:ext cx="746067" cy="79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椭圆 8"/>
          <p:cNvSpPr/>
          <p:nvPr/>
        </p:nvSpPr>
        <p:spPr>
          <a:xfrm>
            <a:off x="3491880" y="771550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325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00192" y="339502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2574032" y="-59447"/>
            <a:ext cx="6246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Профессиональное обучение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организаторов выборов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68189" y="772283"/>
            <a:ext cx="57827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rgbClr val="005DA2"/>
                </a:solidFill>
                <a:latin typeface="+mn-lt"/>
              </a:rPr>
              <a:t>Профессиональное обучение − систематические действия с </a:t>
            </a:r>
            <a:r>
              <a:rPr lang="ru-RU" sz="1300" dirty="0">
                <a:solidFill>
                  <a:srgbClr val="005DA2"/>
                </a:solidFill>
                <a:latin typeface="+mn-lt"/>
              </a:rPr>
              <a:t>целью совершенствования своих знаний, навыков, оценок </a:t>
            </a:r>
            <a:r>
              <a:rPr lang="ru-RU" sz="1300" dirty="0" smtClean="0">
                <a:solidFill>
                  <a:srgbClr val="005DA2"/>
                </a:solidFill>
                <a:latin typeface="+mn-lt"/>
              </a:rPr>
              <a:t>и </a:t>
            </a:r>
            <a:r>
              <a:rPr lang="ru-RU" sz="1300" dirty="0">
                <a:solidFill>
                  <a:srgbClr val="005DA2"/>
                </a:solidFill>
                <a:latin typeface="+mn-lt"/>
              </a:rPr>
              <a:t>развития отношений </a:t>
            </a:r>
            <a:r>
              <a:rPr lang="ru-RU" sz="1300" dirty="0" smtClean="0">
                <a:solidFill>
                  <a:srgbClr val="005DA2"/>
                </a:solidFill>
                <a:latin typeface="+mn-lt"/>
              </a:rPr>
              <a:t/>
            </a:r>
            <a:br>
              <a:rPr lang="ru-RU" sz="1300" dirty="0" smtClean="0">
                <a:solidFill>
                  <a:srgbClr val="005DA2"/>
                </a:solidFill>
                <a:latin typeface="+mn-lt"/>
              </a:rPr>
            </a:br>
            <a:r>
              <a:rPr lang="ru-RU" sz="1300" dirty="0" smtClean="0">
                <a:solidFill>
                  <a:srgbClr val="005DA2"/>
                </a:solidFill>
                <a:latin typeface="+mn-lt"/>
              </a:rPr>
              <a:t>с </a:t>
            </a:r>
            <a:r>
              <a:rPr lang="ru-RU" sz="1300" dirty="0">
                <a:solidFill>
                  <a:srgbClr val="005DA2"/>
                </a:solidFill>
                <a:latin typeface="+mn-lt"/>
              </a:rPr>
              <a:t>окружающими для того, чтобы адекватно выполнять профессиональные </a:t>
            </a:r>
            <a:r>
              <a:rPr lang="ru-RU" sz="1300" dirty="0" smtClean="0">
                <a:solidFill>
                  <a:srgbClr val="005DA2"/>
                </a:solidFill>
                <a:latin typeface="+mn-lt"/>
              </a:rPr>
              <a:t>задачи </a:t>
            </a:r>
            <a:endParaRPr lang="ru-RU" sz="1300" dirty="0">
              <a:solidFill>
                <a:srgbClr val="005DA2"/>
              </a:solidFill>
              <a:latin typeface="+mn-lt"/>
            </a:endParaRPr>
          </a:p>
        </p:txBody>
      </p:sp>
      <p:pic>
        <p:nvPicPr>
          <p:cNvPr id="12294" name="Picture 6" descr="https://cdn3.iconfinder.com/data/icons/ui-glyph-blue-03-of-5/100/UI_Blue_3_of_3_23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71550"/>
            <a:ext cx="836049" cy="8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826422609"/>
              </p:ext>
            </p:extLst>
          </p:nvPr>
        </p:nvGraphicFramePr>
        <p:xfrm>
          <a:off x="1622248" y="986902"/>
          <a:ext cx="7488832" cy="3889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907704" y="1789092"/>
            <a:ext cx="3312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schemeClr val="bg1"/>
                </a:solidFill>
              </a:rPr>
              <a:t>Особенности взрослых обучающихся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67158" y="1779662"/>
            <a:ext cx="3410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n-lt"/>
              </a:rPr>
              <a:t>Модель непрерывного образования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423918" y="2520518"/>
            <a:ext cx="261247" cy="261247"/>
          </a:xfrm>
          <a:prstGeom prst="rect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Прямоугольник 45"/>
          <p:cNvSpPr/>
          <p:nvPr/>
        </p:nvSpPr>
        <p:spPr>
          <a:xfrm>
            <a:off x="5423918" y="3129486"/>
            <a:ext cx="261247" cy="261247"/>
          </a:xfrm>
          <a:prstGeom prst="rect">
            <a:avLst/>
          </a:prstGeom>
        </p:spPr>
        <p:style>
          <a:lnRef idx="2">
            <a:schemeClr val="accent4">
              <a:hueOff val="-2232385"/>
              <a:satOff val="13449"/>
              <a:lumOff val="1078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Прямоугольник 46"/>
          <p:cNvSpPr/>
          <p:nvPr/>
        </p:nvSpPr>
        <p:spPr>
          <a:xfrm>
            <a:off x="5423918" y="3738454"/>
            <a:ext cx="261247" cy="261247"/>
          </a:xfrm>
          <a:prstGeom prst="rect">
            <a:avLst/>
          </a:prstGeom>
        </p:spPr>
        <p:style>
          <a:lnRef idx="2">
            <a:schemeClr val="accent4">
              <a:hueOff val="-4464770"/>
              <a:satOff val="26899"/>
              <a:lumOff val="215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0" name="Группа 49"/>
          <p:cNvGrpSpPr/>
          <p:nvPr/>
        </p:nvGrpSpPr>
        <p:grpSpPr>
          <a:xfrm>
            <a:off x="5614183" y="2271611"/>
            <a:ext cx="3403279" cy="1972732"/>
            <a:chOff x="348212" y="1343828"/>
            <a:chExt cx="3403279" cy="1972732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348212" y="1343828"/>
              <a:ext cx="3307297" cy="60896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рямоугольник 51"/>
            <p:cNvSpPr/>
            <p:nvPr/>
          </p:nvSpPr>
          <p:spPr>
            <a:xfrm>
              <a:off x="444194" y="2707592"/>
              <a:ext cx="3307297" cy="608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896" tIns="56896" rIns="56896" bIns="56896" numCol="1" spcCol="1270" anchor="ctr" anchorCtr="0">
              <a:noAutofit/>
            </a:bodyPr>
            <a:lstStyle/>
            <a:p>
              <a:r>
                <a:rPr lang="ru-RU" sz="1200" dirty="0">
                  <a:solidFill>
                    <a:schemeClr val="tx1"/>
                  </a:solidFill>
                  <a:cs typeface="Arial" pitchFamily="34" charset="0"/>
                </a:rPr>
                <a:t>обновление учебных курсов в соответствии </a:t>
              </a:r>
              <a:r>
                <a:rPr lang="ru-RU" sz="1200" dirty="0" smtClean="0">
                  <a:solidFill>
                    <a:schemeClr val="tx1"/>
                  </a:solidFill>
                  <a:cs typeface="Arial" pitchFamily="34" charset="0"/>
                </a:rPr>
                <a:t/>
              </a:r>
              <a:br>
                <a:rPr lang="ru-RU" sz="1200" dirty="0" smtClean="0">
                  <a:solidFill>
                    <a:schemeClr val="tx1"/>
                  </a:solidFill>
                  <a:cs typeface="Arial" pitchFamily="34" charset="0"/>
                </a:rPr>
              </a:br>
              <a:r>
                <a:rPr lang="ru-RU" sz="1200" dirty="0" smtClean="0">
                  <a:solidFill>
                    <a:schemeClr val="tx1"/>
                  </a:solidFill>
                  <a:cs typeface="Arial" pitchFamily="34" charset="0"/>
                </a:rPr>
                <a:t>с </a:t>
              </a:r>
              <a:r>
                <a:rPr lang="ru-RU" sz="1200" dirty="0">
                  <a:solidFill>
                    <a:schemeClr val="tx1"/>
                  </a:solidFill>
                  <a:cs typeface="Arial" pitchFamily="34" charset="0"/>
                </a:rPr>
                <a:t>изменениями, вносимыми в избирательное законодательство</a:t>
              </a: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710165" y="2402788"/>
            <a:ext cx="3187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n-lt"/>
              </a:rPr>
              <a:t>создание единого образовательного пространства избирательных комиссий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10165" y="3086839"/>
            <a:ext cx="25258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+mn-lt"/>
              </a:rPr>
              <a:t>сокращение перерывов в обучении</a:t>
            </a:r>
          </a:p>
        </p:txBody>
      </p:sp>
      <p:sp>
        <p:nvSpPr>
          <p:cNvPr id="21" name="椭圆 8"/>
          <p:cNvSpPr/>
          <p:nvPr/>
        </p:nvSpPr>
        <p:spPr>
          <a:xfrm>
            <a:off x="3491880" y="699542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968189" y="843558"/>
            <a:ext cx="0" cy="792088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0446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00192" y="339502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2339752" y="108669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Особенности дистанционного обучения</a:t>
            </a:r>
          </a:p>
        </p:txBody>
      </p:sp>
      <p:sp>
        <p:nvSpPr>
          <p:cNvPr id="19" name="椭圆 8"/>
          <p:cNvSpPr/>
          <p:nvPr/>
        </p:nvSpPr>
        <p:spPr>
          <a:xfrm>
            <a:off x="3675088" y="640181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3243325" y="1358936"/>
            <a:ext cx="5361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Экономия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времени (не требуется ездить к месту учебы)</a:t>
            </a:r>
            <a:endParaRPr lang="ru-RU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97032" y="2131615"/>
            <a:ext cx="4155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Снижение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затрат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на проведение обучения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297032" y="2947759"/>
            <a:ext cx="5416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+mn-lt"/>
              </a:rPr>
              <a:t>Увеличение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количества одновременно обучающихся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388291" y="3803116"/>
            <a:ext cx="5411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+mn-lt"/>
              </a:rPr>
              <a:t>Д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оступ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к 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электронным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библиотекам и базам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0191" y="2054546"/>
            <a:ext cx="730275" cy="73027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33" t="19377" r="12803" b="17647"/>
          <a:stretch/>
        </p:blipFill>
        <p:spPr>
          <a:xfrm>
            <a:off x="2103745" y="3791947"/>
            <a:ext cx="752320" cy="65201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4455" y="2882875"/>
            <a:ext cx="942888" cy="61287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3744" y="1200360"/>
            <a:ext cx="596047" cy="59604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3131840" y="1200360"/>
            <a:ext cx="0" cy="3243598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07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14568" y="341897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pic>
        <p:nvPicPr>
          <p:cNvPr id="13314" name="Picture 2" descr="http://ponyatovskaya.ucoz.ru/NOVOSTI/2014/spryagenie/piramid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84499"/>
            <a:ext cx="5012923" cy="307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483768" y="24251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Соотношение форм обучения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в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дистанционном курсе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71746" y="4288739"/>
            <a:ext cx="6746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+mn-lt"/>
              </a:rPr>
              <a:t>Полноценный курс </a:t>
            </a:r>
            <a:r>
              <a:rPr lang="ru-RU" sz="1200" dirty="0" smtClean="0">
                <a:solidFill>
                  <a:srgbClr val="0070C0"/>
                </a:solidFill>
                <a:latin typeface="+mn-lt"/>
              </a:rPr>
              <a:t>дистанционного </a:t>
            </a:r>
            <a:r>
              <a:rPr lang="ru-RU" sz="1200" dirty="0">
                <a:solidFill>
                  <a:srgbClr val="0070C0"/>
                </a:solidFill>
                <a:latin typeface="+mn-lt"/>
              </a:rPr>
              <a:t>образования не только предоставляет программу лекций, </a:t>
            </a:r>
            <a:endParaRPr lang="ru-RU" sz="1200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sz="1200" dirty="0" smtClean="0">
                <a:solidFill>
                  <a:srgbClr val="0070C0"/>
                </a:solidFill>
                <a:latin typeface="+mn-lt"/>
              </a:rPr>
              <a:t>но </a:t>
            </a:r>
            <a:r>
              <a:rPr lang="ru-RU" sz="1200" dirty="0">
                <a:solidFill>
                  <a:srgbClr val="0070C0"/>
                </a:solidFill>
                <a:latin typeface="+mn-lt"/>
              </a:rPr>
              <a:t>и организует процесс обучения таким </a:t>
            </a:r>
            <a:r>
              <a:rPr lang="ru-RU" sz="1200" dirty="0" smtClean="0">
                <a:solidFill>
                  <a:srgbClr val="0070C0"/>
                </a:solidFill>
                <a:latin typeface="+mn-lt"/>
              </a:rPr>
              <a:t>образом, чтобы </a:t>
            </a:r>
            <a:r>
              <a:rPr lang="ru-RU" sz="1200" dirty="0">
                <a:solidFill>
                  <a:srgbClr val="0070C0"/>
                </a:solidFill>
                <a:latin typeface="+mn-lt"/>
              </a:rPr>
              <a:t>обеспечить </a:t>
            </a:r>
            <a:r>
              <a:rPr lang="ru-RU" sz="1200" dirty="0" smtClean="0">
                <a:solidFill>
                  <a:srgbClr val="0070C0"/>
                </a:solidFill>
                <a:latin typeface="+mn-lt"/>
              </a:rPr>
              <a:t>максимальное </a:t>
            </a:r>
            <a:r>
              <a:rPr lang="ru-RU" sz="1200" dirty="0">
                <a:solidFill>
                  <a:srgbClr val="0070C0"/>
                </a:solidFill>
                <a:latin typeface="+mn-lt"/>
              </a:rPr>
              <a:t>вовлечение </a:t>
            </a:r>
            <a:r>
              <a:rPr lang="ru-RU" sz="1200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1200" dirty="0" smtClean="0">
                <a:solidFill>
                  <a:srgbClr val="0070C0"/>
                </a:solidFill>
                <a:latin typeface="+mn-lt"/>
              </a:rPr>
            </a:br>
            <a:r>
              <a:rPr lang="ru-RU" sz="1200" dirty="0" smtClean="0">
                <a:solidFill>
                  <a:srgbClr val="0070C0"/>
                </a:solidFill>
                <a:latin typeface="+mn-lt"/>
              </a:rPr>
              <a:t>и </a:t>
            </a:r>
            <a:r>
              <a:rPr lang="ru-RU" sz="1200" dirty="0">
                <a:solidFill>
                  <a:srgbClr val="0070C0"/>
                </a:solidFill>
                <a:latin typeface="+mn-lt"/>
              </a:rPr>
              <a:t>погружение обучающихся </a:t>
            </a:r>
            <a:r>
              <a:rPr lang="ru-RU" sz="1200" dirty="0" smtClean="0">
                <a:solidFill>
                  <a:srgbClr val="0070C0"/>
                </a:solidFill>
                <a:latin typeface="+mn-lt"/>
              </a:rPr>
              <a:t>в образовательный  </a:t>
            </a:r>
            <a:r>
              <a:rPr lang="ru-RU" sz="1200" dirty="0">
                <a:solidFill>
                  <a:srgbClr val="0070C0"/>
                </a:solidFill>
                <a:latin typeface="+mn-lt"/>
              </a:rPr>
              <a:t>процесс </a:t>
            </a:r>
            <a:r>
              <a:rPr lang="ru-RU" sz="1200" dirty="0" smtClean="0">
                <a:solidFill>
                  <a:srgbClr val="0070C0"/>
                </a:solidFill>
                <a:latin typeface="+mn-lt"/>
              </a:rPr>
              <a:t>и </a:t>
            </a:r>
            <a:r>
              <a:rPr lang="ru-RU" sz="1200" dirty="0">
                <a:solidFill>
                  <a:srgbClr val="0070C0"/>
                </a:solidFill>
                <a:latin typeface="+mn-lt"/>
              </a:rPr>
              <a:t>дальнейшее </a:t>
            </a:r>
            <a:r>
              <a:rPr lang="ru-RU" sz="1200" dirty="0" smtClean="0">
                <a:solidFill>
                  <a:srgbClr val="0070C0"/>
                </a:solidFill>
                <a:latin typeface="+mn-lt"/>
              </a:rPr>
              <a:t>самообразование</a:t>
            </a:r>
            <a:endParaRPr lang="ru-RU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9" name="椭圆 8"/>
          <p:cNvSpPr/>
          <p:nvPr/>
        </p:nvSpPr>
        <p:spPr>
          <a:xfrm>
            <a:off x="3675088" y="771550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2483768" y="4384027"/>
            <a:ext cx="0" cy="491979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4" name="Picture 9" descr="https://www.fpeusa.org/images/PLACEMENTI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0224" y="4354494"/>
            <a:ext cx="603558" cy="55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60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300192" y="384421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486025" y="160650"/>
            <a:ext cx="6118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000"/>
              </a:lnSpc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Профессиональные характеристики организаторов выборов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2923660" y="1247627"/>
            <a:ext cx="478965" cy="457386"/>
            <a:chOff x="2139255" y="1933715"/>
            <a:chExt cx="478965" cy="457386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139255" y="1933715"/>
              <a:ext cx="478965" cy="457386"/>
            </a:xfrm>
            <a:prstGeom prst="roundRect">
              <a:avLst/>
            </a:prstGeom>
            <a:solidFill>
              <a:srgbClr val="0070C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6547" y="1964389"/>
              <a:ext cx="344380" cy="396037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4959542" y="1266701"/>
            <a:ext cx="478965" cy="457386"/>
            <a:chOff x="2639361" y="1933715"/>
            <a:chExt cx="478965" cy="457386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639361" y="1933715"/>
              <a:ext cx="478965" cy="457386"/>
            </a:xfrm>
            <a:prstGeom prst="roundRect">
              <a:avLst/>
            </a:prstGeom>
            <a:solidFill>
              <a:srgbClr val="0070C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09279" y="1952569"/>
              <a:ext cx="350584" cy="403172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7033853" y="1247864"/>
            <a:ext cx="478965" cy="457386"/>
            <a:chOff x="3146360" y="1930148"/>
            <a:chExt cx="478965" cy="457386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3146360" y="1930148"/>
              <a:ext cx="478965" cy="457386"/>
            </a:xfrm>
            <a:prstGeom prst="roundRect">
              <a:avLst/>
            </a:prstGeom>
            <a:solidFill>
              <a:srgbClr val="0070C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09848" y="1955638"/>
              <a:ext cx="351990" cy="404788"/>
            </a:xfrm>
            <a:prstGeom prst="rect">
              <a:avLst/>
            </a:prstGeom>
          </p:spPr>
        </p:pic>
      </p:grpSp>
      <p:sp>
        <p:nvSpPr>
          <p:cNvPr id="49" name="Скругленный прямоугольник 48"/>
          <p:cNvSpPr/>
          <p:nvPr/>
        </p:nvSpPr>
        <p:spPr>
          <a:xfrm>
            <a:off x="2751023" y="1188367"/>
            <a:ext cx="1905433" cy="1213121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0874" y="1694474"/>
            <a:ext cx="1004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ИКСРФ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822144" y="1188367"/>
            <a:ext cx="1913026" cy="1213121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04669" y="1701660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ТИК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899154" y="1188368"/>
            <a:ext cx="1941665" cy="121312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953117" y="1694789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УИК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555" name="Прямоугольник 23554"/>
          <p:cNvSpPr/>
          <p:nvPr/>
        </p:nvSpPr>
        <p:spPr>
          <a:xfrm>
            <a:off x="2799808" y="1983549"/>
            <a:ext cx="15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1 140 человек</a:t>
            </a:r>
          </a:p>
        </p:txBody>
      </p:sp>
      <p:sp>
        <p:nvSpPr>
          <p:cNvPr id="23557" name="Прямоугольник 23556"/>
          <p:cNvSpPr/>
          <p:nvPr/>
        </p:nvSpPr>
        <p:spPr>
          <a:xfrm>
            <a:off x="4860734" y="1992157"/>
            <a:ext cx="1687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27 171 человек</a:t>
            </a:r>
          </a:p>
        </p:txBody>
      </p:sp>
      <p:sp>
        <p:nvSpPr>
          <p:cNvPr id="23558" name="Прямоугольник 23557"/>
          <p:cNvSpPr/>
          <p:nvPr/>
        </p:nvSpPr>
        <p:spPr>
          <a:xfrm>
            <a:off x="6938356" y="1983797"/>
            <a:ext cx="1804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851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997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человек</a:t>
            </a:r>
          </a:p>
        </p:txBody>
      </p:sp>
      <p:sp>
        <p:nvSpPr>
          <p:cNvPr id="23561" name="Прямоугольник 23560"/>
          <p:cNvSpPr/>
          <p:nvPr/>
        </p:nvSpPr>
        <p:spPr>
          <a:xfrm>
            <a:off x="1475656" y="2555588"/>
            <a:ext cx="1172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высшее </a:t>
            </a:r>
            <a:endParaRPr lang="ru-RU" sz="1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образование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1470550" y="3260689"/>
            <a:ext cx="1252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юридическое </a:t>
            </a: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образование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510593" y="4036090"/>
            <a:ext cx="795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ученая </a:t>
            </a: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степень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563" name="Прямоугольник 23562"/>
          <p:cNvSpPr/>
          <p:nvPr/>
        </p:nvSpPr>
        <p:spPr>
          <a:xfrm>
            <a:off x="3212173" y="2639394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85,44 %</a:t>
            </a:r>
            <a:endParaRPr lang="ru-RU" dirty="0"/>
          </a:p>
        </p:txBody>
      </p:sp>
      <p:sp>
        <p:nvSpPr>
          <p:cNvPr id="23564" name="Прямоугольник 23563"/>
          <p:cNvSpPr/>
          <p:nvPr/>
        </p:nvSpPr>
        <p:spPr>
          <a:xfrm>
            <a:off x="3207891" y="3395567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55,13 %</a:t>
            </a:r>
            <a:endParaRPr lang="ru-RU" dirty="0"/>
          </a:p>
        </p:txBody>
      </p:sp>
      <p:sp>
        <p:nvSpPr>
          <p:cNvPr id="23565" name="Прямоугольник 23564"/>
          <p:cNvSpPr/>
          <p:nvPr/>
        </p:nvSpPr>
        <p:spPr>
          <a:xfrm>
            <a:off x="3021944" y="4119744"/>
            <a:ext cx="143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56 человек</a:t>
            </a:r>
            <a:endParaRPr lang="ru-RU" dirty="0"/>
          </a:p>
        </p:txBody>
      </p:sp>
      <p:sp>
        <p:nvSpPr>
          <p:cNvPr id="23566" name="Прямоугольник 23565"/>
          <p:cNvSpPr/>
          <p:nvPr/>
        </p:nvSpPr>
        <p:spPr>
          <a:xfrm>
            <a:off x="5219550" y="2656599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78,6 %</a:t>
            </a:r>
            <a:endParaRPr lang="ru-RU" dirty="0"/>
          </a:p>
        </p:txBody>
      </p:sp>
      <p:sp>
        <p:nvSpPr>
          <p:cNvPr id="23567" name="Прямоугольник 23566"/>
          <p:cNvSpPr/>
          <p:nvPr/>
        </p:nvSpPr>
        <p:spPr>
          <a:xfrm>
            <a:off x="5194241" y="3395567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18,38 %</a:t>
            </a:r>
            <a:endParaRPr lang="ru-RU" dirty="0"/>
          </a:p>
        </p:txBody>
      </p:sp>
      <p:sp>
        <p:nvSpPr>
          <p:cNvPr id="23568" name="Прямоугольник 23567"/>
          <p:cNvSpPr/>
          <p:nvPr/>
        </p:nvSpPr>
        <p:spPr>
          <a:xfrm>
            <a:off x="5003007" y="4123200"/>
            <a:ext cx="149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19 человек </a:t>
            </a:r>
            <a:endParaRPr lang="ru-RU" dirty="0"/>
          </a:p>
        </p:txBody>
      </p:sp>
      <p:sp>
        <p:nvSpPr>
          <p:cNvPr id="23569" name="Прямоугольник 23568"/>
          <p:cNvSpPr/>
          <p:nvPr/>
        </p:nvSpPr>
        <p:spPr>
          <a:xfrm>
            <a:off x="7347289" y="2656599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54,67 % </a:t>
            </a:r>
            <a:endParaRPr lang="ru-RU" dirty="0"/>
          </a:p>
        </p:txBody>
      </p:sp>
      <p:sp>
        <p:nvSpPr>
          <p:cNvPr id="23570" name="Прямоугольник 23569"/>
          <p:cNvSpPr/>
          <p:nvPr/>
        </p:nvSpPr>
        <p:spPr>
          <a:xfrm>
            <a:off x="7503307" y="3395567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4,3% </a:t>
            </a:r>
            <a:endParaRPr lang="ru-RU" dirty="0"/>
          </a:p>
        </p:txBody>
      </p:sp>
      <p:sp>
        <p:nvSpPr>
          <p:cNvPr id="23571" name="Прямоугольник 23570"/>
          <p:cNvSpPr/>
          <p:nvPr/>
        </p:nvSpPr>
        <p:spPr>
          <a:xfrm>
            <a:off x="7176799" y="4121972"/>
            <a:ext cx="149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3 человека </a:t>
            </a:r>
            <a:endParaRPr lang="ru-RU" dirty="0"/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2627784" y="1597052"/>
            <a:ext cx="0" cy="3350962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V="1">
            <a:off x="2360641" y="3181341"/>
            <a:ext cx="5667743" cy="2563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2362753" y="3999178"/>
            <a:ext cx="5667743" cy="2563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V="1">
            <a:off x="2360369" y="4690340"/>
            <a:ext cx="5667743" cy="2563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3492642" y="1310447"/>
            <a:ext cx="978537" cy="396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2019 год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543600" y="1270557"/>
            <a:ext cx="978537" cy="396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2019 год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697775" y="1254805"/>
            <a:ext cx="978537" cy="396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2019 год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" name="椭圆 8"/>
          <p:cNvSpPr/>
          <p:nvPr/>
        </p:nvSpPr>
        <p:spPr>
          <a:xfrm>
            <a:off x="3491880" y="699542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6300192" y="339502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948264" y="1059582"/>
            <a:ext cx="1944687" cy="3744416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75928" y="15639"/>
            <a:ext cx="7848600" cy="647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Социологическое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исследование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системы обучения избирательных комиссий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7020272" y="3983815"/>
            <a:ext cx="16557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 algn="just" eaLnBrk="0" hangingPunct="0"/>
            <a:r>
              <a:rPr lang="ru-RU" sz="2800" b="1" dirty="0">
                <a:solidFill>
                  <a:srgbClr val="17375E"/>
                </a:solidFill>
                <a:latin typeface="Calibri" pitchFamily="34" charset="0"/>
              </a:rPr>
              <a:t>440</a:t>
            </a:r>
            <a:r>
              <a:rPr lang="ru-RU" sz="1400" dirty="0">
                <a:solidFill>
                  <a:srgbClr val="17375E"/>
                </a:solidFill>
                <a:latin typeface="Calibri" pitchFamily="34" charset="0"/>
              </a:rPr>
              <a:t> </a:t>
            </a:r>
          </a:p>
          <a:p>
            <a:pPr indent="539750" algn="just" eaLnBrk="0" hangingPunct="0"/>
            <a:r>
              <a:rPr lang="ru-RU" sz="1600" dirty="0">
                <a:solidFill>
                  <a:srgbClr val="17375E"/>
                </a:solidFill>
                <a:latin typeface="Calibri" pitchFamily="34" charset="0"/>
              </a:rPr>
              <a:t>экспертов</a:t>
            </a:r>
          </a:p>
        </p:txBody>
      </p:sp>
      <p:pic>
        <p:nvPicPr>
          <p:cNvPr id="10" name="Picture 5" descr="C:\Users\m.medvedeva\Desktop\Тексты\Сентябрь 2018\Наши в УИК карта\board-5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43758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C:\Users\m.medvedeva\Desktop\Тексты\Сентябрь 2018\Наши в УИК карта\pasted-from-clipboard.png"/>
          <p:cNvPicPr>
            <a:picLocks noChangeAspect="1" noChangeArrowheads="1"/>
          </p:cNvPicPr>
          <p:nvPr/>
        </p:nvPicPr>
        <p:blipFill>
          <a:blip r:embed="rId3" cstate="print"/>
          <a:srcRect b="20998"/>
          <a:stretch>
            <a:fillRect/>
          </a:stretch>
        </p:blipFill>
        <p:spPr bwMode="auto">
          <a:xfrm>
            <a:off x="6997700" y="4120232"/>
            <a:ext cx="68421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C:\Users\m.medvedeva\Desktop\Тексты\Сентябрь 2018\Наши в УИК карта\img_5064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3363838"/>
            <a:ext cx="43973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C:\Users\m.medvedeva\Desktop\Тексты\Сентябрь 2018\Наши в УИК карта\img_5148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6185" y="1995686"/>
            <a:ext cx="51889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7164288" y="2571750"/>
            <a:ext cx="15128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177088" y="3283620"/>
            <a:ext cx="15128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177088" y="4011910"/>
            <a:ext cx="15128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177088" y="1780307"/>
            <a:ext cx="15128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066855" y="1851670"/>
            <a:ext cx="18065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539750" algn="just" eaLnBrk="0" hangingPunct="0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Всего </a:t>
            </a:r>
          </a:p>
          <a:p>
            <a:pPr indent="539750" algn="just" eaLnBrk="0" hangingPunct="0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опрошено: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560022" y="2532989"/>
            <a:ext cx="129698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686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членов ТИК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999006" y="3251721"/>
            <a:ext cx="193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 eaLnBrk="0" hangingPunct="0"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1723</a:t>
            </a:r>
          </a:p>
          <a:p>
            <a:pPr indent="539750" algn="just" eaLnBrk="0" hangingPunct="0"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члена УИК</a:t>
            </a:r>
          </a:p>
        </p:txBody>
      </p:sp>
      <p:pic>
        <p:nvPicPr>
          <p:cNvPr id="52226" name="Picture 2" descr="C:\Users\m.medvedeva\Downloads\Центральный федеральный округ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2275" y="2021161"/>
            <a:ext cx="15922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7" descr="C:\Users\m.medvedeva\Downloads\Северо-Западный федеральный округ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813" y="1616348"/>
            <a:ext cx="21542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8" descr="C:\Users\m.medvedeva\Downloads\Южный федеральный округ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813" y="2910161"/>
            <a:ext cx="11525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9" descr="C:\Users\m.medvedeva\Downloads\Северо-Кавказский федеральный округ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2450" y="3270523"/>
            <a:ext cx="5889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10" descr="C:\Users\m.medvedeva\Downloads\Приволжский федеральный округ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613" y="2387873"/>
            <a:ext cx="1341437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11" descr="C:\Users\m.medvedeva\Downloads\Уральский федеральный округ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00338" y="2159273"/>
            <a:ext cx="117316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12" descr="C:\Users\m.medvedeva\Downloads\Сибирский федеральный округ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43213" y="1406798"/>
            <a:ext cx="23971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Picture 13" descr="C:\Users\m.medvedeva\Downloads\Дальневосточный федеральный округ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76738" y="1203598"/>
            <a:ext cx="2376487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C:\Users\m.medvedeva\Desktop\Тексты\Февраль 2019\Скрины сайт\img_46709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20272" y="1131590"/>
            <a:ext cx="477516" cy="477516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7452320" y="987574"/>
            <a:ext cx="1459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20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регионов 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России</a:t>
            </a:r>
            <a:endParaRPr lang="ru-RU" sz="1600" dirty="0">
              <a:latin typeface="+mn-lt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31" name="Прямоугольник 30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椭圆 8"/>
          <p:cNvSpPr/>
          <p:nvPr/>
        </p:nvSpPr>
        <p:spPr>
          <a:xfrm>
            <a:off x="3491880" y="771550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2288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336704" y="360040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51" name="Прямоугольник 5"/>
          <p:cNvSpPr>
            <a:spLocks noChangeArrowheads="1"/>
          </p:cNvSpPr>
          <p:nvPr/>
        </p:nvSpPr>
        <p:spPr bwMode="auto">
          <a:xfrm>
            <a:off x="2771800" y="221843"/>
            <a:ext cx="571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Базовые знания и навыки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Myriad Pro"/>
              </a:rPr>
              <a:t> </a:t>
            </a:r>
          </a:p>
        </p:txBody>
      </p:sp>
      <p:pic>
        <p:nvPicPr>
          <p:cNvPr id="8" name="Picture 5" descr="E:\Иконки\иконки инструкция\92b01111c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33" t="8486" r="21889" b="7372"/>
          <a:stretch/>
        </p:blipFill>
        <p:spPr bwMode="auto">
          <a:xfrm flipH="1">
            <a:off x="2063924" y="2513387"/>
            <a:ext cx="811238" cy="8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Иконки\Teacher-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1983" y="1028224"/>
            <a:ext cx="742426" cy="74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915566"/>
            <a:ext cx="2713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5DA2"/>
                </a:solidFill>
                <a:latin typeface="+mn-lt"/>
              </a:rPr>
              <a:t>Программа-минимум  обеспечит нижний порог</a:t>
            </a:r>
          </a:p>
          <a:p>
            <a:r>
              <a:rPr lang="ru-RU" sz="1600" dirty="0" smtClean="0">
                <a:solidFill>
                  <a:srgbClr val="005DA2"/>
                </a:solidFill>
                <a:latin typeface="+mn-lt"/>
              </a:rPr>
              <a:t>знаний </a:t>
            </a:r>
            <a:r>
              <a:rPr lang="ru-RU" sz="1600" dirty="0">
                <a:solidFill>
                  <a:srgbClr val="005DA2"/>
                </a:solidFill>
                <a:latin typeface="+mn-lt"/>
              </a:rPr>
              <a:t>и </a:t>
            </a:r>
            <a:r>
              <a:rPr lang="ru-RU" sz="1600" dirty="0" smtClean="0">
                <a:solidFill>
                  <a:srgbClr val="005DA2"/>
                </a:solidFill>
                <a:latin typeface="+mn-lt"/>
              </a:rPr>
              <a:t>навыков для всех организаторов выборов</a:t>
            </a:r>
            <a:endParaRPr lang="ru-RU" sz="1600" dirty="0">
              <a:solidFill>
                <a:srgbClr val="005DA2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2755" y="2414085"/>
            <a:ext cx="27596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5DA2"/>
                </a:solidFill>
                <a:latin typeface="+mn-lt"/>
              </a:rPr>
              <a:t>Дистанционные </a:t>
            </a:r>
            <a:r>
              <a:rPr lang="ru-RU" sz="1600" dirty="0">
                <a:solidFill>
                  <a:srgbClr val="005DA2"/>
                </a:solidFill>
                <a:latin typeface="+mn-lt"/>
              </a:rPr>
              <a:t>методы обучения </a:t>
            </a:r>
            <a:r>
              <a:rPr lang="ru-RU" sz="1600" dirty="0" smtClean="0">
                <a:solidFill>
                  <a:srgbClr val="005DA2"/>
                </a:solidFill>
                <a:latin typeface="+mn-lt"/>
              </a:rPr>
              <a:t>более доступны</a:t>
            </a:r>
            <a:br>
              <a:rPr lang="ru-RU" sz="1600" dirty="0" smtClean="0">
                <a:solidFill>
                  <a:srgbClr val="005DA2"/>
                </a:solidFill>
                <a:latin typeface="+mn-lt"/>
              </a:rPr>
            </a:br>
            <a:r>
              <a:rPr lang="ru-RU" sz="1600" dirty="0" smtClean="0">
                <a:solidFill>
                  <a:srgbClr val="005DA2"/>
                </a:solidFill>
                <a:latin typeface="+mn-lt"/>
              </a:rPr>
              <a:t>и </a:t>
            </a:r>
            <a:r>
              <a:rPr lang="ru-RU" sz="1600" dirty="0">
                <a:solidFill>
                  <a:srgbClr val="005DA2"/>
                </a:solidFill>
                <a:latin typeface="+mn-lt"/>
              </a:rPr>
              <a:t>содержат </a:t>
            </a:r>
            <a:r>
              <a:rPr lang="ru-RU" sz="1600" dirty="0" smtClean="0">
                <a:solidFill>
                  <a:srgbClr val="005DA2"/>
                </a:solidFill>
                <a:latin typeface="+mn-lt"/>
              </a:rPr>
              <a:t>дисциплинирующий  </a:t>
            </a:r>
            <a:r>
              <a:rPr lang="ru-RU" sz="1600" dirty="0">
                <a:solidFill>
                  <a:srgbClr val="005DA2"/>
                </a:solidFill>
                <a:latin typeface="+mn-lt"/>
              </a:rPr>
              <a:t>фактор 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040863" y="2259338"/>
            <a:ext cx="3588437" cy="0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868144" y="1347614"/>
            <a:ext cx="0" cy="3096344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338" name="Picture 2" descr="https://radugaakvareli.ru/image/elementydizajna/sertifika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6709" y="1090715"/>
            <a:ext cx="1475387" cy="11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145046" y="2355726"/>
            <a:ext cx="26349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5DA2"/>
                </a:solidFill>
                <a:latin typeface="+mn-lt"/>
              </a:rPr>
              <a:t>Прохождение обучения </a:t>
            </a:r>
            <a:br>
              <a:rPr lang="ru-RU" sz="1600" b="1" dirty="0" smtClean="0">
                <a:solidFill>
                  <a:srgbClr val="005DA2"/>
                </a:solidFill>
                <a:latin typeface="+mn-lt"/>
              </a:rPr>
            </a:br>
            <a:r>
              <a:rPr lang="ru-RU" sz="1600" b="1" dirty="0" smtClean="0">
                <a:solidFill>
                  <a:srgbClr val="005DA2"/>
                </a:solidFill>
                <a:latin typeface="+mn-lt"/>
              </a:rPr>
              <a:t>по вопросам избирательного права </a:t>
            </a:r>
            <a:br>
              <a:rPr lang="ru-RU" sz="1600" b="1" dirty="0" smtClean="0">
                <a:solidFill>
                  <a:srgbClr val="005DA2"/>
                </a:solidFill>
                <a:latin typeface="+mn-lt"/>
              </a:rPr>
            </a:br>
            <a:r>
              <a:rPr lang="ru-RU" sz="1600" b="1" dirty="0" smtClean="0">
                <a:solidFill>
                  <a:srgbClr val="005DA2"/>
                </a:solidFill>
                <a:latin typeface="+mn-lt"/>
              </a:rPr>
              <a:t>и избирательного процесса должно стать обязательным </a:t>
            </a:r>
            <a:r>
              <a:rPr lang="ru-RU" sz="1600" b="1" dirty="0">
                <a:solidFill>
                  <a:srgbClr val="005DA2"/>
                </a:solidFill>
                <a:latin typeface="+mn-lt"/>
              </a:rPr>
              <a:t>условием работы </a:t>
            </a:r>
            <a:r>
              <a:rPr lang="ru-RU" sz="1600" b="1" dirty="0" smtClean="0">
                <a:solidFill>
                  <a:srgbClr val="005DA2"/>
                </a:solidFill>
                <a:latin typeface="+mn-lt"/>
              </a:rPr>
              <a:t>в </a:t>
            </a:r>
            <a:r>
              <a:rPr lang="ru-RU" sz="1600" b="1" dirty="0">
                <a:solidFill>
                  <a:srgbClr val="005DA2"/>
                </a:solidFill>
                <a:latin typeface="+mn-lt"/>
              </a:rPr>
              <a:t>избирательной комиссии любого уровня</a:t>
            </a:r>
          </a:p>
        </p:txBody>
      </p:sp>
      <p:pic>
        <p:nvPicPr>
          <p:cNvPr id="14341" name="Picture 5" descr="G:\question_mark_PNG7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034322"/>
            <a:ext cx="649832" cy="113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2051720" y="3795886"/>
            <a:ext cx="3588437" cy="0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345" name="Picture 9" descr="https://www.fpeusa.org/images/PLACEMENTIC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0068" y="3958477"/>
            <a:ext cx="1006256" cy="91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956324" y="3958477"/>
            <a:ext cx="2759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5DA2"/>
                </a:solidFill>
                <a:latin typeface="+mn-lt"/>
              </a:rPr>
              <a:t>Обязательное прохождение тестирования, возможно, </a:t>
            </a:r>
          </a:p>
          <a:p>
            <a:r>
              <a:rPr lang="ru-RU" sz="1600" dirty="0" smtClean="0">
                <a:solidFill>
                  <a:srgbClr val="005DA2"/>
                </a:solidFill>
                <a:latin typeface="+mn-lt"/>
              </a:rPr>
              <a:t>в сочетании с очной беседой</a:t>
            </a:r>
            <a:endParaRPr lang="ru-RU" sz="1600" dirty="0">
              <a:solidFill>
                <a:srgbClr val="005DA2"/>
              </a:solidFill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20" name="椭圆 8"/>
          <p:cNvSpPr/>
          <p:nvPr/>
        </p:nvSpPr>
        <p:spPr>
          <a:xfrm>
            <a:off x="3491880" y="699542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12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6300192" y="339502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26782"/>
            <a:ext cx="7057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Направления совершенствования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работы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по обучению организаторов выборов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423978379"/>
              </p:ext>
            </p:extLst>
          </p:nvPr>
        </p:nvGraphicFramePr>
        <p:xfrm>
          <a:off x="1979712" y="1203598"/>
          <a:ext cx="6768751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4" name="Группа 103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107" name="Прямоугольник 106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9" name="Группа 108"/>
          <p:cNvGrpSpPr/>
          <p:nvPr/>
        </p:nvGrpSpPr>
        <p:grpSpPr>
          <a:xfrm>
            <a:off x="2082899" y="2494709"/>
            <a:ext cx="613624" cy="604656"/>
            <a:chOff x="2139255" y="1933715"/>
            <a:chExt cx="478965" cy="457386"/>
          </a:xfrm>
        </p:grpSpPr>
        <p:sp>
          <p:nvSpPr>
            <p:cNvPr id="110" name="Скругленный прямоугольник 109"/>
            <p:cNvSpPr/>
            <p:nvPr/>
          </p:nvSpPr>
          <p:spPr>
            <a:xfrm>
              <a:off x="2139255" y="1933715"/>
              <a:ext cx="478965" cy="457386"/>
            </a:xfrm>
            <a:prstGeom prst="roundRect">
              <a:avLst/>
            </a:prstGeom>
            <a:solidFill>
              <a:srgbClr val="0070C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6547" y="1964389"/>
              <a:ext cx="344380" cy="396037"/>
            </a:xfrm>
            <a:prstGeom prst="rect">
              <a:avLst/>
            </a:prstGeom>
          </p:spPr>
        </p:pic>
      </p:grpSp>
      <p:pic>
        <p:nvPicPr>
          <p:cNvPr id="112" name="Picture 9" descr="https://www.fpeusa.org/images/PLACEMENTIC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1486" y="3938180"/>
            <a:ext cx="756683" cy="69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7" descr="C:\Users\m.medvedeva\Desktop\Тексты\Февраль 2019\Скрины сайт\kissclipart-date-time-icon-png-clipart-computer-icons-clip-art-9b121c3e0340731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2673767"/>
            <a:ext cx="798521" cy="798521"/>
          </a:xfrm>
          <a:prstGeom prst="rect">
            <a:avLst/>
          </a:prstGeom>
          <a:noFill/>
        </p:spPr>
      </p:pic>
      <p:pic>
        <p:nvPicPr>
          <p:cNvPr id="115" name="Picture 3" descr="C:\Users\m.medvedeva\Desktop\Тексты\Февраль 2019\Скрины сайт\ima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46836" y="2427734"/>
            <a:ext cx="889873" cy="654089"/>
          </a:xfrm>
          <a:prstGeom prst="rect">
            <a:avLst/>
          </a:prstGeom>
          <a:noFill/>
        </p:spPr>
      </p:pic>
      <p:pic>
        <p:nvPicPr>
          <p:cNvPr id="116" name="Picture 8" descr="C:\Users\m.medvedeva\Desktop\Тексты\Февраль 2019\Скрины сайт\Flow-Chart-000073155967_Medium.jpg"/>
          <p:cNvPicPr>
            <a:picLocks noChangeAspect="1" noChangeArrowheads="1"/>
          </p:cNvPicPr>
          <p:nvPr/>
        </p:nvPicPr>
        <p:blipFill>
          <a:blip r:embed="rId11" cstate="print"/>
          <a:srcRect l="5052" t="9620" r="6174" b="11634"/>
          <a:stretch>
            <a:fillRect/>
          </a:stretch>
        </p:blipFill>
        <p:spPr bwMode="auto">
          <a:xfrm flipH="1">
            <a:off x="7579053" y="3996171"/>
            <a:ext cx="792125" cy="663054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</p:pic>
      <p:sp>
        <p:nvSpPr>
          <p:cNvPr id="16" name="椭圆 8"/>
          <p:cNvSpPr/>
          <p:nvPr/>
        </p:nvSpPr>
        <p:spPr>
          <a:xfrm>
            <a:off x="3491880" y="843558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08791" y="771550"/>
            <a:ext cx="6118225" cy="1368425"/>
          </a:xfrm>
          <a:prstGeom prst="rect">
            <a:avLst/>
          </a:prstGeom>
        </p:spPr>
        <p:txBody>
          <a:bodyPr/>
          <a:lstStyle/>
          <a:p>
            <a:r>
              <a:rPr lang="ru-RU" sz="4800" b="1" dirty="0">
                <a:solidFill>
                  <a:schemeClr val="bg1"/>
                </a:solidFill>
                <a:latin typeface="+mn-lt"/>
              </a:rPr>
              <a:t>Обучение </a:t>
            </a:r>
            <a:endParaRPr lang="ru-RU" sz="4800" b="1" dirty="0" smtClean="0">
              <a:solidFill>
                <a:schemeClr val="bg1"/>
              </a:solidFill>
              <a:latin typeface="+mn-lt"/>
            </a:endParaRPr>
          </a:p>
          <a:p>
            <a:r>
              <a:rPr lang="ru-RU" sz="4800" b="1" dirty="0" smtClean="0">
                <a:solidFill>
                  <a:schemeClr val="bg1"/>
                </a:solidFill>
                <a:latin typeface="+mn-lt"/>
              </a:rPr>
              <a:t>организаторов </a:t>
            </a:r>
          </a:p>
          <a:p>
            <a:r>
              <a:rPr lang="ru-RU" sz="4800" b="1" dirty="0" smtClean="0">
                <a:solidFill>
                  <a:schemeClr val="bg1"/>
                </a:solidFill>
                <a:latin typeface="+mn-lt"/>
              </a:rPr>
              <a:t>выборов</a:t>
            </a:r>
            <a:r>
              <a:rPr lang="ru-RU" sz="4800" b="1" dirty="0">
                <a:solidFill>
                  <a:schemeClr val="bg1"/>
                </a:solidFill>
                <a:latin typeface="+mn-lt"/>
              </a:rPr>
              <a:t>: </a:t>
            </a:r>
            <a:r>
              <a:rPr lang="ru-RU" sz="4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+mn-lt"/>
              </a:rPr>
            </a:br>
            <a:r>
              <a:rPr lang="ru-RU" sz="3200" b="1" dirty="0">
                <a:solidFill>
                  <a:schemeClr val="bg1"/>
                </a:solidFill>
                <a:latin typeface="+mn-lt"/>
              </a:rPr>
              <a:t>текущее </a:t>
            </a:r>
            <a:endParaRPr lang="ru-RU" sz="3200" b="1" dirty="0" smtClean="0">
              <a:solidFill>
                <a:schemeClr val="bg1"/>
              </a:solidFill>
              <a:latin typeface="+mn-lt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состояние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и 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перспективы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/>
            </a:r>
            <a:br>
              <a:rPr lang="ru-RU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</a:br>
            <a:endParaRPr lang="ru-RU" sz="44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6" name="Picture 4" descr="http://dl4.joxi.net/drive/2019/02/22/0019/2302/1263870/70/b95bd90f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0"/>
            <a:ext cx="324036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http://dl4.joxi.net/drive/2019/02/22/0019/2302/1263870/70/870e3ac8e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2325" y="1923678"/>
            <a:ext cx="7016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http://dl4.joxi.net/drive/2019/02/22/0019/2302/1263870/70/870e3ac8e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931790"/>
            <a:ext cx="7016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C:\Users\m.medvedeva\Desktop\Тексты\Иконки\Единый стиль\Уголок.png"/>
          <p:cNvPicPr>
            <a:picLocks noChangeAspect="1" noChangeArrowheads="1"/>
          </p:cNvPicPr>
          <p:nvPr/>
        </p:nvPicPr>
        <p:blipFill>
          <a:blip r:embed="rId4" cstate="print"/>
          <a:srcRect b="20250"/>
          <a:stretch>
            <a:fillRect/>
          </a:stretch>
        </p:blipFill>
        <p:spPr bwMode="auto">
          <a:xfrm>
            <a:off x="6688766" y="2283718"/>
            <a:ext cx="2476500" cy="285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41523734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300192" y="384421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486025" y="268288"/>
            <a:ext cx="6118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000"/>
              </a:lnSpc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Обучение членов УИК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51" name="Скругленный прямоугольник 50"/>
          <p:cNvSpPr/>
          <p:nvPr/>
        </p:nvSpPr>
        <p:spPr>
          <a:xfrm>
            <a:off x="1888296" y="3227719"/>
            <a:ext cx="1757457" cy="907449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558" name="Прямоугольник 23557"/>
          <p:cNvSpPr/>
          <p:nvPr/>
        </p:nvSpPr>
        <p:spPr>
          <a:xfrm>
            <a:off x="1944940" y="3778759"/>
            <a:ext cx="16639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170 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815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человек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561" name="Прямоугольник 23560"/>
          <p:cNvSpPr/>
          <p:nvPr/>
        </p:nvSpPr>
        <p:spPr>
          <a:xfrm>
            <a:off x="2536136" y="3399054"/>
            <a:ext cx="977813" cy="396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2019 год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569" name="Прямоугольник 23568"/>
          <p:cNvSpPr/>
          <p:nvPr/>
        </p:nvSpPr>
        <p:spPr>
          <a:xfrm>
            <a:off x="3708448" y="2205817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46,82 % </a:t>
            </a: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V="1">
            <a:off x="2360641" y="3046809"/>
            <a:ext cx="6336513" cy="1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2381259" y="4299941"/>
            <a:ext cx="6231228" cy="1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4719788" y="1012659"/>
            <a:ext cx="69372" cy="3359291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155814" y="1012659"/>
            <a:ext cx="80004" cy="3359291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7613438" y="1012659"/>
            <a:ext cx="54906" cy="3359291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135897" y="1707654"/>
            <a:ext cx="6476590" cy="1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4789160" y="1012659"/>
            <a:ext cx="1328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Председатели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УИК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155814" y="933832"/>
            <a:ext cx="14010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Заместители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председателей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УИК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711449" y="1012659"/>
            <a:ext cx="1037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Секретари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УИК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84965" y="3472380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20,05 %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01826" y="2193989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56 335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19132" y="3512740"/>
            <a:ext cx="941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28 110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82477" y="2202418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52 337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72926" y="3512739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22 676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916171" y="2177722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24 921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931263" y="3486899"/>
            <a:ext cx="941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28 110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360641" y="1228102"/>
            <a:ext cx="2289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ВСЕГО ПРОШЛИ ОБУЧЕНИЕ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1888296" y="1925368"/>
            <a:ext cx="1757457" cy="941082"/>
            <a:chOff x="2061269" y="699542"/>
            <a:chExt cx="2006675" cy="920226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2061269" y="699542"/>
              <a:ext cx="2006675" cy="920226"/>
            </a:xfrm>
            <a:prstGeom prst="round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2140865" y="1242621"/>
              <a:ext cx="1752348" cy="331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398 888 </a:t>
              </a:r>
              <a:r>
                <a:rPr lang="ru-RU" sz="1400" b="1" dirty="0" smtClean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человек</a:t>
              </a:r>
              <a:endPara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2806363" y="873289"/>
              <a:ext cx="1179208" cy="4021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 smtClean="0">
                  <a:solidFill>
                    <a:schemeClr val="tx2">
                      <a:lumMod val="75000"/>
                    </a:schemeClr>
                  </a:solidFill>
                </a:rPr>
                <a:t>2018 год</a:t>
              </a:r>
              <a:endParaRPr lang="ru-RU" sz="1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2010590" y="2039242"/>
            <a:ext cx="478965" cy="457386"/>
            <a:chOff x="3146360" y="1930148"/>
            <a:chExt cx="478965" cy="457386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3146360" y="1930148"/>
              <a:ext cx="478965" cy="457386"/>
            </a:xfrm>
            <a:prstGeom prst="roundRect">
              <a:avLst/>
            </a:prstGeom>
            <a:solidFill>
              <a:srgbClr val="0070C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09848" y="1955638"/>
              <a:ext cx="351990" cy="404788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2035422" y="3314169"/>
            <a:ext cx="478965" cy="457386"/>
            <a:chOff x="3146360" y="1930148"/>
            <a:chExt cx="478965" cy="457386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3146360" y="1930148"/>
              <a:ext cx="478965" cy="457386"/>
            </a:xfrm>
            <a:prstGeom prst="roundRect">
              <a:avLst/>
            </a:prstGeom>
            <a:solidFill>
              <a:srgbClr val="0070C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09848" y="1955638"/>
              <a:ext cx="351990" cy="404788"/>
            </a:xfrm>
            <a:prstGeom prst="rect">
              <a:avLst/>
            </a:prstGeom>
          </p:spPr>
        </p:pic>
      </p:grpSp>
      <p:sp>
        <p:nvSpPr>
          <p:cNvPr id="63" name="椭圆 8"/>
          <p:cNvSpPr/>
          <p:nvPr/>
        </p:nvSpPr>
        <p:spPr>
          <a:xfrm>
            <a:off x="3491880" y="699542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688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300192" y="384421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863041"/>
            <a:ext cx="6264696" cy="345977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555776" y="182096"/>
            <a:ext cx="6118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000"/>
              </a:lnSpc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Прохождение тестирования членами УИК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087190656"/>
              </p:ext>
            </p:extLst>
          </p:nvPr>
        </p:nvGraphicFramePr>
        <p:xfrm>
          <a:off x="2411760" y="1017890"/>
          <a:ext cx="6048672" cy="3340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2365093" y="4352786"/>
            <a:ext cx="5998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Процент от числа обученных в каждой категории,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которые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прошли тестирование, набрав от 50 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% до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90 % правильных ответов</a:t>
            </a:r>
          </a:p>
        </p:txBody>
      </p:sp>
      <p:sp>
        <p:nvSpPr>
          <p:cNvPr id="11" name="椭圆 8"/>
          <p:cNvSpPr/>
          <p:nvPr/>
        </p:nvSpPr>
        <p:spPr>
          <a:xfrm>
            <a:off x="3491880" y="577892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167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300192" y="339502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509755" y="223949"/>
            <a:ext cx="6118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000"/>
              </a:lnSpc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Направления,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по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которым отмечается недостаточный уровень профессиональных знаний членов комиссий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62" name="Прямоугольник 61"/>
          <p:cNvSpPr/>
          <p:nvPr/>
        </p:nvSpPr>
        <p:spPr>
          <a:xfrm>
            <a:off x="2020057" y="4240712"/>
            <a:ext cx="5545966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71802" y="1142990"/>
            <a:ext cx="6353323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 (по результатам анализа обращений, поступивших в ЦИК России)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50" name="직선 연결선 88"/>
          <p:cNvCxnSpPr>
            <a:stCxn id="6" idx="2"/>
          </p:cNvCxnSpPr>
          <p:nvPr/>
        </p:nvCxnSpPr>
        <p:spPr>
          <a:xfrm>
            <a:off x="1808090" y="2827659"/>
            <a:ext cx="2971" cy="109670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그룹 49"/>
          <p:cNvGrpSpPr>
            <a:grpSpLocks/>
          </p:cNvGrpSpPr>
          <p:nvPr/>
        </p:nvGrpSpPr>
        <p:grpSpPr bwMode="auto">
          <a:xfrm>
            <a:off x="1763688" y="3443957"/>
            <a:ext cx="1929417" cy="506196"/>
            <a:chOff x="1411094" y="1420199"/>
            <a:chExt cx="3541892" cy="1078881"/>
          </a:xfrm>
        </p:grpSpPr>
        <p:sp>
          <p:nvSpPr>
            <p:cNvPr id="57" name="TextBox 62"/>
            <p:cNvSpPr txBox="1">
              <a:spLocks noChangeArrowheads="1"/>
            </p:cNvSpPr>
            <p:nvPr/>
          </p:nvSpPr>
          <p:spPr bwMode="auto">
            <a:xfrm>
              <a:off x="1411094" y="1711905"/>
              <a:ext cx="2092733" cy="78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kumimoji="0"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1498058" y="1420199"/>
              <a:ext cx="3454928" cy="852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 smtClean="0">
                  <a:solidFill>
                    <a:schemeClr val="tx2">
                      <a:lumMod val="75000"/>
                    </a:schemeClr>
                  </a:solidFill>
                </a:rPr>
                <a:t>Преодоление конфликтных </a:t>
              </a:r>
            </a:p>
            <a:p>
              <a:pPr marL="228600" indent="-2286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 smtClean="0">
                  <a:solidFill>
                    <a:schemeClr val="tx2">
                      <a:lumMod val="75000"/>
                    </a:schemeClr>
                  </a:solidFill>
                </a:rPr>
                <a:t>ситуаций</a:t>
              </a:r>
              <a:endParaRPr kumimoji="0" lang="en-US" altLang="ko-KR" sz="10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9" name="직선 연결선 92"/>
          <p:cNvCxnSpPr>
            <a:stCxn id="42" idx="2"/>
          </p:cNvCxnSpPr>
          <p:nvPr/>
        </p:nvCxnSpPr>
        <p:spPr>
          <a:xfrm>
            <a:off x="5436096" y="2799540"/>
            <a:ext cx="23992" cy="112147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 bwMode="auto">
          <a:xfrm>
            <a:off x="3563889" y="3376032"/>
            <a:ext cx="20194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      Взаимодействие </a:t>
            </a:r>
            <a:b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с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наблюдателями, членами комиссий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с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правом решающего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совещательного голоса</a:t>
            </a: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 bwMode="auto">
          <a:xfrm>
            <a:off x="5450424" y="3367013"/>
            <a:ext cx="19677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Обеспечение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гласности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прозрачности подсчета голосов</a:t>
            </a: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91" name="직선 연결선 88"/>
          <p:cNvCxnSpPr>
            <a:stCxn id="41" idx="2"/>
          </p:cNvCxnSpPr>
          <p:nvPr/>
        </p:nvCxnSpPr>
        <p:spPr>
          <a:xfrm>
            <a:off x="3739692" y="2799540"/>
            <a:ext cx="31621" cy="115061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8"/>
          <p:cNvSpPr/>
          <p:nvPr/>
        </p:nvSpPr>
        <p:spPr>
          <a:xfrm>
            <a:off x="3428992" y="1000114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https://img2.freepng.ru/20180629/brl/kisspng-computer-icons-conflict-5b35f1593e19c6.9399510315302618492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9881" y="2433177"/>
            <a:ext cx="951457" cy="8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2.freepng.ru/20180502/hsw/kisspng-computer-icons-sound-icon-5ae94142585cf6.67790663152523603436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6587" y="2377657"/>
            <a:ext cx="840372" cy="84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2.bp.blogspot.com/-IpPZw3xGd-Y/WhZ1OSUShkI/AAAAAAAACpk/Hvjmm29UjuohXNughWSwf17gzCj9T6PegCLcBGAs/s1600/affiliate_pan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486"/>
          <a:stretch/>
        </p:blipFill>
        <p:spPr bwMode="auto">
          <a:xfrm>
            <a:off x="3781335" y="2453126"/>
            <a:ext cx="1075504" cy="67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1808090" y="2302608"/>
            <a:ext cx="1122476" cy="105010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3739692" y="2283718"/>
            <a:ext cx="1138862" cy="103164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436096" y="2283718"/>
            <a:ext cx="1117982" cy="103164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직선 연결선 92"/>
          <p:cNvCxnSpPr>
            <a:stCxn id="54" idx="2"/>
          </p:cNvCxnSpPr>
          <p:nvPr/>
        </p:nvCxnSpPr>
        <p:spPr>
          <a:xfrm>
            <a:off x="7198435" y="2818431"/>
            <a:ext cx="23992" cy="112147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 bwMode="auto">
          <a:xfrm>
            <a:off x="7212763" y="3385904"/>
            <a:ext cx="19677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рием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документов для выдвижения и регистрации кандидатов</a:t>
            </a: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8" name="Picture 14" descr="https://img2.freepng.ru/20180425/wjq/kisspng-experience-smart-change-computer-icons-5ae01c57d82ae1.34450625152463675988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8551" y="2453007"/>
            <a:ext cx="733849" cy="73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Овал 53"/>
          <p:cNvSpPr/>
          <p:nvPr/>
        </p:nvSpPr>
        <p:spPr>
          <a:xfrm>
            <a:off x="7198435" y="2302609"/>
            <a:ext cx="1117982" cy="103164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895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300192" y="384421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136596" y="-361"/>
            <a:ext cx="6118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400"/>
              </a:lnSpc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Печатные обучающие материалы </a:t>
            </a:r>
          </a:p>
          <a:p>
            <a:pPr algn="ctr">
              <a:lnSpc>
                <a:spcPts val="2400"/>
              </a:lnSpc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ЦИК России за 2016  ̶  2019 годы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62" name="Прямоугольник 61"/>
          <p:cNvSpPr/>
          <p:nvPr/>
        </p:nvSpPr>
        <p:spPr>
          <a:xfrm>
            <a:off x="2020057" y="4240712"/>
            <a:ext cx="5545966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626351" y="179710"/>
            <a:ext cx="6936433" cy="4480272"/>
            <a:chOff x="1475662" y="565308"/>
            <a:chExt cx="6936433" cy="4480272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xmlns="" val="3979775319"/>
                </p:ext>
              </p:extLst>
            </p:nvPr>
          </p:nvGraphicFramePr>
          <p:xfrm>
            <a:off x="1475662" y="565308"/>
            <a:ext cx="6936432" cy="44802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0" name="Равнобедренный треугольник 39"/>
            <p:cNvSpPr/>
            <p:nvPr/>
          </p:nvSpPr>
          <p:spPr>
            <a:xfrm>
              <a:off x="8104133" y="1013266"/>
              <a:ext cx="307962" cy="286812"/>
            </a:xfrm>
            <a:prstGeom prst="triangle">
              <a:avLst>
                <a:gd name="adj" fmla="val 1000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3">
                <a:hueOff val="9375220"/>
                <a:satOff val="-14067"/>
                <a:lumOff val="-2288"/>
                <a:alphaOff val="0"/>
              </a:schemeClr>
            </a:lnRef>
            <a:fillRef idx="1">
              <a:schemeClr val="accent3">
                <a:hueOff val="9375220"/>
                <a:satOff val="-14067"/>
                <a:lumOff val="-2288"/>
                <a:alphaOff val="0"/>
              </a:schemeClr>
            </a:fillRef>
            <a:effectRef idx="0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Прямоугольник 3"/>
            <p:cNvSpPr/>
            <p:nvPr/>
          </p:nvSpPr>
          <p:spPr>
            <a:xfrm>
              <a:off x="1907704" y="2229667"/>
              <a:ext cx="825867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srgbClr val="0070C0"/>
                  </a:solidFill>
                </a:rPr>
                <a:t>2016 </a:t>
              </a:r>
              <a:endParaRPr lang="ru-RU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3723074" y="1836233"/>
              <a:ext cx="825867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srgbClr val="0070C0"/>
                  </a:solidFill>
                </a:rPr>
                <a:t>2017 </a:t>
              </a:r>
              <a:endParaRPr lang="ru-RU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472332" y="1419622"/>
              <a:ext cx="825867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srgbClr val="0070C0"/>
                  </a:solidFill>
                </a:rPr>
                <a:t>2018 </a:t>
              </a:r>
              <a:endParaRPr lang="ru-RU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7249323" y="995163"/>
              <a:ext cx="825867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2000" b="1" dirty="0" smtClean="0">
                  <a:solidFill>
                    <a:srgbClr val="0070C0"/>
                  </a:solidFill>
                </a:rPr>
                <a:t>2019 </a:t>
              </a:r>
              <a:endParaRPr lang="ru-RU" sz="2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026" name="Picture 2" descr="http://joxi.ru/YmEYQQYtw4Gwe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3526" y="3321285"/>
            <a:ext cx="528454" cy="75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Users\m.medvedeva\Desktop\Тексты\АРХИВ\Август 2018\Методические материалы 2\Слайд15.JPG"/>
          <p:cNvPicPr>
            <a:picLocks noChangeAspect="1" noChangeArrowheads="1"/>
          </p:cNvPicPr>
          <p:nvPr/>
        </p:nvPicPr>
        <p:blipFill>
          <a:blip r:embed="rId8" cstate="print"/>
          <a:srcRect l="3543" t="22397" r="3543" b="11198"/>
          <a:stretch>
            <a:fillRect/>
          </a:stretch>
        </p:blipFill>
        <p:spPr bwMode="auto">
          <a:xfrm>
            <a:off x="5305574" y="4299349"/>
            <a:ext cx="1588792" cy="63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dl4.joxi.net/drive/2019/12/01/0019/2302/1263870/70/e3852929b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8532" y="3122658"/>
            <a:ext cx="682866" cy="9861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l3.joxi.net/drive/2019/12/01/0019/2302/1263870/70/2f28c9af6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2760" y="3224756"/>
            <a:ext cx="678324" cy="9763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l4.joxi.net/drive/2019/12/01/0019/2302/1263870/70/e745aa3dc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6799" y="3340938"/>
            <a:ext cx="664738" cy="95841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l3.joxi.net/drive/2019/12/01/0019/2302/1263870/70/5f1d3d074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7469" y="3420168"/>
            <a:ext cx="673243" cy="96852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dl4.joxi.net/drive/2019/12/01/0019/2302/1263870/70/a51c1c828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7236" y="3024987"/>
            <a:ext cx="1127063" cy="159031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dl3.joxi.net/drive/2019/12/01/0019/2302/1263870/70/7ad3f06a3f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8755" y="3525622"/>
            <a:ext cx="868141" cy="126848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Издания РЦОИТ 2017\Памятка сотруднику полиции\Верстка нов\Обложка_полицейский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33" t="-1066" r="-133" b="1066"/>
          <a:stretch/>
        </p:blipFill>
        <p:spPr bwMode="auto">
          <a:xfrm>
            <a:off x="3347864" y="2571750"/>
            <a:ext cx="600918" cy="86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09" t="32678" r="55954" b="15570"/>
          <a:stretch/>
        </p:blipFill>
        <p:spPr bwMode="auto">
          <a:xfrm>
            <a:off x="3459270" y="3528794"/>
            <a:ext cx="593903" cy="84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98" t="28213" r="56235" b="20693"/>
          <a:stretch/>
        </p:blipFill>
        <p:spPr bwMode="auto">
          <a:xfrm>
            <a:off x="3507208" y="2690636"/>
            <a:ext cx="712275" cy="976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Рабочий блокнот участковой избирательной комиссии с методическими материалами. 2017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70"/>
          <a:stretch/>
        </p:blipFill>
        <p:spPr bwMode="auto">
          <a:xfrm>
            <a:off x="4067944" y="2547496"/>
            <a:ext cx="1003165" cy="131958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35" t="27514" r="55748" b="20954"/>
          <a:stretch/>
        </p:blipFill>
        <p:spPr bwMode="auto">
          <a:xfrm>
            <a:off x="4175039" y="3352083"/>
            <a:ext cx="618001" cy="8531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 descr="Рабочий блокнот УИК, сформированной на избирательном участке, образованном за пределами территории Российской Федерации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9" r="4602"/>
          <a:stretch/>
        </p:blipFill>
        <p:spPr bwMode="auto">
          <a:xfrm>
            <a:off x="6029869" y="2178550"/>
            <a:ext cx="926312" cy="126092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Рабочий блокнот УИК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07" r="4595"/>
          <a:stretch/>
        </p:blipFill>
        <p:spPr bwMode="auto">
          <a:xfrm>
            <a:off x="5194460" y="2302167"/>
            <a:ext cx="966586" cy="13332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Рабочий блокнот УИК и методические материалы к нему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1" r="7235"/>
          <a:stretch/>
        </p:blipFill>
        <p:spPr bwMode="auto">
          <a:xfrm>
            <a:off x="7929045" y="1966861"/>
            <a:ext cx="878792" cy="138888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Рабочий блокнот УИК избирательного участка, на котором применяется КОИБ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5" r="7767"/>
          <a:stretch/>
        </p:blipFill>
        <p:spPr bwMode="auto">
          <a:xfrm>
            <a:off x="7092279" y="1742301"/>
            <a:ext cx="875591" cy="13266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&quot;Применение технологии ускоренного ввода данных протоколов участковых избирательных комиссий об итогах голосования в Государственную автоматизированную систему Российской Федерации &quot;Выборы&quot; с использованием машиночитаемого кода&quot;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35" r="7976"/>
          <a:stretch/>
        </p:blipFill>
        <p:spPr bwMode="auto">
          <a:xfrm>
            <a:off x="4421042" y="3717650"/>
            <a:ext cx="633754" cy="9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Голосовать? Легко! (буклет)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29" r="21337"/>
          <a:stretch/>
        </p:blipFill>
        <p:spPr bwMode="auto">
          <a:xfrm>
            <a:off x="3740323" y="3047991"/>
            <a:ext cx="511920" cy="110697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Рекомендации для территориальных и участковых избирательных комиссий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30"/>
          <a:stretch/>
        </p:blipFill>
        <p:spPr bwMode="auto">
          <a:xfrm>
            <a:off x="3606565" y="3790710"/>
            <a:ext cx="802286" cy="107397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амятка членам УИК по взаимодействию с наблюдателями  и представителями средств массовой информации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6" r="8634"/>
          <a:stretch/>
        </p:blipFill>
        <p:spPr bwMode="auto">
          <a:xfrm>
            <a:off x="5302700" y="3285532"/>
            <a:ext cx="639280" cy="9551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Плакат &quot;Подсчет голосов участковой избирательной комиссией&quot;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1" t="1114" r="7008" b="1071"/>
          <a:stretch/>
        </p:blipFill>
        <p:spPr bwMode="auto">
          <a:xfrm>
            <a:off x="6211804" y="3447894"/>
            <a:ext cx="832762" cy="119356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Голосование по месту нахождения (в вопросах и ответах)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0" r="6142"/>
          <a:stretch/>
        </p:blipFill>
        <p:spPr bwMode="auto">
          <a:xfrm>
            <a:off x="6300191" y="2572594"/>
            <a:ext cx="655989" cy="90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Программа занятий членов территориальной избирательной комиссии, сформированной для руководства деятельности участковых избирательных комиссий, сформированных на избирательных участках, образованных за пределами территории Российской Федерации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8" r="6907"/>
          <a:stretch/>
        </p:blipFill>
        <p:spPr bwMode="auto">
          <a:xfrm>
            <a:off x="6372200" y="4000436"/>
            <a:ext cx="637194" cy="93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Памятка представителю средства массовой информации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8" r="7597"/>
          <a:stretch/>
        </p:blipFill>
        <p:spPr bwMode="auto">
          <a:xfrm>
            <a:off x="5517987" y="3490813"/>
            <a:ext cx="780756" cy="11667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Учебная программа «Основы избирательного процесса и организация работы УИК»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7" r="5053"/>
          <a:stretch/>
        </p:blipFill>
        <p:spPr bwMode="auto">
          <a:xfrm>
            <a:off x="7618288" y="2926211"/>
            <a:ext cx="621514" cy="87525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Памятка членам УИК цифрового избирательного участка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83" t="-791" r="8831" b="791"/>
          <a:stretch/>
        </p:blipFill>
        <p:spPr bwMode="auto">
          <a:xfrm>
            <a:off x="7206640" y="4130208"/>
            <a:ext cx="562978" cy="80771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Памятка членам УИК по взаимодействию с наблюдателями и представителями СМИ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1" r="6500"/>
          <a:stretch/>
        </p:blipFill>
        <p:spPr bwMode="auto">
          <a:xfrm>
            <a:off x="7133140" y="3601479"/>
            <a:ext cx="560642" cy="8124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Памятка оператору пункта приема заявлений о включении избирателя в список избирателей по месту нахождения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76" r="8824"/>
          <a:stretch/>
        </p:blipFill>
        <p:spPr bwMode="auto">
          <a:xfrm>
            <a:off x="8254821" y="3056540"/>
            <a:ext cx="553016" cy="85342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Памятка представителю средства массовой информации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85" r="6090"/>
          <a:stretch/>
        </p:blipFill>
        <p:spPr bwMode="auto">
          <a:xfrm>
            <a:off x="7036903" y="2844185"/>
            <a:ext cx="571212" cy="82276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Алгоритм действий УИК цифрового избирательного участка 1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4" r="6866"/>
          <a:stretch/>
        </p:blipFill>
        <p:spPr bwMode="auto">
          <a:xfrm>
            <a:off x="7690611" y="3797708"/>
            <a:ext cx="708077" cy="100524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Ответственность за нарушение избирательного законодательства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9" r="4941"/>
          <a:stretch/>
        </p:blipFill>
        <p:spPr bwMode="auto">
          <a:xfrm>
            <a:off x="8239328" y="3867079"/>
            <a:ext cx="804504" cy="112514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椭圆 8"/>
          <p:cNvSpPr/>
          <p:nvPr/>
        </p:nvSpPr>
        <p:spPr>
          <a:xfrm>
            <a:off x="3491880" y="699542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55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300192" y="373221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378855" y="157321"/>
            <a:ext cx="658563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000"/>
              </a:lnSpc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Обучающие фильмы и видеоролики, 2016 год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09" t="10645" r="12897" b="63239"/>
          <a:stretch/>
        </p:blipFill>
        <p:spPr bwMode="auto">
          <a:xfrm>
            <a:off x="2574254" y="2898876"/>
            <a:ext cx="5334686" cy="140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91" t="10173" r="11514"/>
          <a:stretch/>
        </p:blipFill>
        <p:spPr bwMode="auto">
          <a:xfrm>
            <a:off x="2807805" y="620067"/>
            <a:ext cx="2171761" cy="14439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56125" y="2091907"/>
            <a:ext cx="6608363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+mn-lt"/>
              </a:rPr>
              <a:t>Взаимодействие избирательных комиссий </a:t>
            </a:r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с </a:t>
            </a:r>
            <a:r>
              <a:rPr lang="ru-RU" sz="1400" b="1" dirty="0">
                <a:solidFill>
                  <a:srgbClr val="0070C0"/>
                </a:solidFill>
                <a:latin typeface="+mn-lt"/>
              </a:rPr>
              <a:t>правоохранительными органами в обеспечении избирательных прав </a:t>
            </a:r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граждан</a:t>
            </a:r>
          </a:p>
          <a:p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Хронометраж 30 минут</a:t>
            </a:r>
          </a:p>
          <a:p>
            <a:endParaRPr lang="ru-RU" sz="1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053" name="Picture 5" descr="G:\9Tp6qG8n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8100" y="2165771"/>
            <a:ext cx="424759" cy="3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G:\9Tp6qG8n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8972" y="4340254"/>
            <a:ext cx="393685" cy="3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 flipV="1">
            <a:off x="2136505" y="2841378"/>
            <a:ext cx="6198281" cy="18540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382657" y="2165771"/>
            <a:ext cx="0" cy="4779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434405" y="4340254"/>
            <a:ext cx="0" cy="6077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434405" y="4246028"/>
            <a:ext cx="638606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+mn-lt"/>
              </a:rPr>
              <a:t>Организация и проведение выборов депутатов Государственной Думы Федерального Собрания Российской Федерации седьмого созыва </a:t>
            </a:r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14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18 </a:t>
            </a:r>
            <a:r>
              <a:rPr lang="ru-RU" sz="1400" b="1" dirty="0">
                <a:solidFill>
                  <a:srgbClr val="0070C0"/>
                </a:solidFill>
                <a:latin typeface="+mn-lt"/>
              </a:rPr>
              <a:t>сентября 2016 </a:t>
            </a:r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года</a:t>
            </a:r>
          </a:p>
          <a:p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Хронометраж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125 минут</a:t>
            </a:r>
            <a:endParaRPr lang="ru-RU" sz="1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3" name="椭圆 8"/>
          <p:cNvSpPr/>
          <p:nvPr/>
        </p:nvSpPr>
        <p:spPr>
          <a:xfrm>
            <a:off x="3491880" y="555526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http://dl3.joxi.net/drive/2019/12/04/0019/2302/1263870/70/b02162208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6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7" r="4076"/>
          <a:stretch/>
        </p:blipFill>
        <p:spPr bwMode="auto">
          <a:xfrm>
            <a:off x="5940152" y="611695"/>
            <a:ext cx="2160240" cy="14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499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303812" y="360040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396611" y="161795"/>
            <a:ext cx="663988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000"/>
              </a:lnSpc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Обучающие фильмы и видеоролики, 2018 год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3347144" y="4584718"/>
            <a:ext cx="4928770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Три серии информационно-разъяснительных видеороликов</a:t>
            </a:r>
          </a:p>
          <a:p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Хронометраж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30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минут</a:t>
            </a:r>
            <a:endParaRPr lang="ru-RU" sz="1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053" name="Picture 5" descr="G:\9Tp6qG8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526" y="2165771"/>
            <a:ext cx="424759" cy="3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G:\9Tp6qG8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1843" y="4667659"/>
            <a:ext cx="424759" cy="3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 flipV="1">
            <a:off x="1938561" y="2954515"/>
            <a:ext cx="6593879" cy="2564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104273" y="2102327"/>
            <a:ext cx="0" cy="5299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3335901" y="4691099"/>
            <a:ext cx="0" cy="2565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104273" y="2048046"/>
            <a:ext cx="304379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+mn-lt"/>
              </a:rPr>
              <a:t>Организация и </a:t>
            </a:r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работа УИК на выборах Президента 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Российской </a:t>
            </a:r>
            <a:r>
              <a:rPr lang="ru-RU" sz="1400" b="1" dirty="0">
                <a:solidFill>
                  <a:srgbClr val="0070C0"/>
                </a:solidFill>
                <a:latin typeface="+mn-lt"/>
              </a:rPr>
              <a:t>Федерации </a:t>
            </a:r>
            <a:endParaRPr lang="ru-RU" sz="14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Хронометраж 40  минут</a:t>
            </a:r>
            <a:endParaRPr lang="ru-RU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51" t="19161" r="29484" b="19026"/>
          <a:stretch/>
        </p:blipFill>
        <p:spPr bwMode="auto">
          <a:xfrm>
            <a:off x="5928657" y="714359"/>
            <a:ext cx="2176075" cy="120931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5" t="1579" b="5685"/>
          <a:stretch/>
        </p:blipFill>
        <p:spPr bwMode="auto">
          <a:xfrm>
            <a:off x="2411759" y="771549"/>
            <a:ext cx="2016225" cy="12092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5" descr="G:\9Tp6qG8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056" y="2140898"/>
            <a:ext cx="424759" cy="3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5567815" y="2077456"/>
            <a:ext cx="0" cy="5299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567815" y="2063431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+mn-lt"/>
              </a:rPr>
              <a:t>Механизмы стрессоустойчивости </a:t>
            </a:r>
            <a:endParaRPr lang="ru-RU" sz="14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на </a:t>
            </a:r>
            <a:r>
              <a:rPr lang="ru-RU" sz="1400" b="1" dirty="0">
                <a:solidFill>
                  <a:srgbClr val="0070C0"/>
                </a:solidFill>
                <a:latin typeface="+mn-lt"/>
              </a:rPr>
              <a:t>избирательном участке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67815" y="2524802"/>
            <a:ext cx="15568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Хронометраж 40  минут</a:t>
            </a:r>
          </a:p>
        </p:txBody>
      </p:sp>
      <p:pic>
        <p:nvPicPr>
          <p:cNvPr id="38" name="Picture 24"/>
          <p:cNvPicPr>
            <a:picLocks noChangeAspect="1" noChangeArrowheads="1"/>
          </p:cNvPicPr>
          <p:nvPr/>
        </p:nvPicPr>
        <p:blipFill>
          <a:blip r:embed="rId6" cstate="print"/>
          <a:srcRect l="4134" t="2800" r="3740" b="5249"/>
          <a:stretch>
            <a:fillRect/>
          </a:stretch>
        </p:blipFill>
        <p:spPr bwMode="auto">
          <a:xfrm>
            <a:off x="1758674" y="3094283"/>
            <a:ext cx="1937186" cy="116943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24"/>
          <p:cNvPicPr>
            <a:picLocks noChangeAspect="1" noChangeArrowheads="1"/>
          </p:cNvPicPr>
          <p:nvPr/>
        </p:nvPicPr>
        <p:blipFill>
          <a:blip r:embed="rId7" cstate="print"/>
          <a:srcRect l="4134" t="3850" r="4134" b="5249"/>
          <a:stretch>
            <a:fillRect/>
          </a:stretch>
        </p:blipFill>
        <p:spPr bwMode="auto">
          <a:xfrm>
            <a:off x="4185065" y="3118252"/>
            <a:ext cx="2054935" cy="114546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22"/>
          <p:cNvPicPr>
            <a:picLocks noChangeAspect="1" noChangeArrowheads="1"/>
          </p:cNvPicPr>
          <p:nvPr/>
        </p:nvPicPr>
        <p:blipFill>
          <a:blip r:embed="rId8" cstate="print"/>
          <a:srcRect l="3937" t="4199" r="3740" b="5949"/>
          <a:stretch>
            <a:fillRect/>
          </a:stretch>
        </p:blipFill>
        <p:spPr bwMode="auto">
          <a:xfrm>
            <a:off x="6643564" y="3096542"/>
            <a:ext cx="2058832" cy="116717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073460" y="4282478"/>
            <a:ext cx="1101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Включайся!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64573" y="4259329"/>
            <a:ext cx="15569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История выборов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77782" y="4255105"/>
            <a:ext cx="1051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Атмосфера</a:t>
            </a:r>
          </a:p>
        </p:txBody>
      </p:sp>
      <p:sp>
        <p:nvSpPr>
          <p:cNvPr id="43" name="椭圆 8"/>
          <p:cNvSpPr/>
          <p:nvPr/>
        </p:nvSpPr>
        <p:spPr>
          <a:xfrm>
            <a:off x="3491880" y="555526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4983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336704" y="353555"/>
            <a:ext cx="2843808" cy="480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360577" y="143587"/>
            <a:ext cx="6603911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000"/>
              </a:lnSpc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Обучающие фильмы и видеоролики, 2019 год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2931790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-52003" y="3635375"/>
            <a:ext cx="1254945" cy="1428570"/>
            <a:chOff x="-52003" y="3635375"/>
            <a:chExt cx="1254945" cy="142857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90450" y="3635375"/>
              <a:ext cx="763587" cy="138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2003" y="4159865"/>
              <a:ext cx="1254945" cy="90408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2123728" y="4336393"/>
            <a:ext cx="2839272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Календарный план выборов</a:t>
            </a:r>
          </a:p>
          <a:p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Хронометраж 12 минут</a:t>
            </a:r>
            <a:endParaRPr lang="ru-RU" sz="1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053" name="Picture 5" descr="G:\9Tp6qG8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7361" y="4080837"/>
            <a:ext cx="424759" cy="3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G:\9Tp6qG8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738" y="4080836"/>
            <a:ext cx="424759" cy="3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5644831" y="4033680"/>
            <a:ext cx="0" cy="10302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055297" y="3999094"/>
            <a:ext cx="0" cy="106485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123728" y="3958104"/>
            <a:ext cx="3043791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Цифровой избирательный участок</a:t>
            </a:r>
          </a:p>
          <a:p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Хронометраж 16 минут</a:t>
            </a:r>
            <a:endParaRPr lang="ru-RU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81" t="32100" r="8408" b="10045"/>
          <a:stretch/>
        </p:blipFill>
        <p:spPr bwMode="auto">
          <a:xfrm>
            <a:off x="1835696" y="591995"/>
            <a:ext cx="7199326" cy="326718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3" name="Прямая соединительная линия 42"/>
          <p:cNvCxnSpPr/>
          <p:nvPr/>
        </p:nvCxnSpPr>
        <p:spPr>
          <a:xfrm flipV="1">
            <a:off x="2012632" y="3937338"/>
            <a:ext cx="6908476" cy="2564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2123728" y="4750620"/>
            <a:ext cx="3600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Выдача заверенных копий протокола УИК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655697" y="4053415"/>
            <a:ext cx="3600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Голосование вне помещения для голосования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655697" y="4290998"/>
            <a:ext cx="3600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Работа УИК со списками избирателей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652120" y="4539576"/>
            <a:ext cx="3600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Подсчет голосов. Типичные ошибки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5653377" y="4783836"/>
            <a:ext cx="3600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Передача протокола из УИК в ТИК</a:t>
            </a:r>
          </a:p>
        </p:txBody>
      </p:sp>
      <p:sp>
        <p:nvSpPr>
          <p:cNvPr id="24" name="椭圆 8"/>
          <p:cNvSpPr/>
          <p:nvPr/>
        </p:nvSpPr>
        <p:spPr>
          <a:xfrm>
            <a:off x="3491880" y="483518"/>
            <a:ext cx="4032449" cy="72008"/>
          </a:xfrm>
          <a:prstGeom prst="ellipse">
            <a:avLst/>
          </a:prstGeom>
          <a:gradFill>
            <a:gsLst>
              <a:gs pos="100000">
                <a:schemeClr val="bg1">
                  <a:lumMod val="75000"/>
                  <a:alpha val="17000"/>
                </a:schemeClr>
              </a:gs>
              <a:gs pos="24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082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8168</TotalTime>
  <Words>698</Words>
  <Application>Microsoft Office PowerPoint</Application>
  <PresentationFormat>Экран (16:9)</PresentationFormat>
  <Paragraphs>191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Сводного плана основных мероприятий федерального казенного учреждения «Российский центр обучения избирательным технологиям при Центральной избирательной комиссии Российской Федерации» по повышению правовой культуры избирателей (участников референдума) и других участников избирательного процесса, обучению кадров избирательных комиссий, мониторингу и совершенствованию избирательных технологий в Российской Федерации на 2019 год</dc:title>
  <cp:lastModifiedBy>ilyin.a</cp:lastModifiedBy>
  <cp:revision>1067</cp:revision>
  <cp:lastPrinted>2019-12-03T11:11:48Z</cp:lastPrinted>
  <dcterms:created xsi:type="dcterms:W3CDTF">2018-11-23T08:59:12Z</dcterms:created>
  <dcterms:modified xsi:type="dcterms:W3CDTF">2019-12-16T14:32:44Z</dcterms:modified>
</cp:coreProperties>
</file>